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6"/>
  </p:notesMasterIdLst>
  <p:sldIdLst>
    <p:sldId id="256" r:id="rId2"/>
    <p:sldId id="273" r:id="rId3"/>
    <p:sldId id="384" r:id="rId4"/>
    <p:sldId id="274" r:id="rId5"/>
    <p:sldId id="275" r:id="rId6"/>
    <p:sldId id="276" r:id="rId7"/>
    <p:sldId id="277" r:id="rId8"/>
    <p:sldId id="314" r:id="rId9"/>
    <p:sldId id="279" r:id="rId10"/>
    <p:sldId id="280" r:id="rId11"/>
    <p:sldId id="281" r:id="rId12"/>
    <p:sldId id="258" r:id="rId13"/>
    <p:sldId id="278" r:id="rId14"/>
    <p:sldId id="272" r:id="rId15"/>
    <p:sldId id="288" r:id="rId16"/>
    <p:sldId id="289" r:id="rId17"/>
    <p:sldId id="290" r:id="rId18"/>
    <p:sldId id="291" r:id="rId19"/>
    <p:sldId id="292" r:id="rId20"/>
    <p:sldId id="293" r:id="rId21"/>
    <p:sldId id="259" r:id="rId22"/>
    <p:sldId id="260" r:id="rId23"/>
    <p:sldId id="261" r:id="rId24"/>
    <p:sldId id="294" r:id="rId25"/>
    <p:sldId id="295" r:id="rId26"/>
    <p:sldId id="296" r:id="rId27"/>
    <p:sldId id="297" r:id="rId28"/>
    <p:sldId id="311" r:id="rId29"/>
    <p:sldId id="346" r:id="rId30"/>
    <p:sldId id="347" r:id="rId31"/>
    <p:sldId id="262" r:id="rId32"/>
    <p:sldId id="263" r:id="rId33"/>
    <p:sldId id="265" r:id="rId34"/>
    <p:sldId id="266" r:id="rId35"/>
    <p:sldId id="298" r:id="rId36"/>
    <p:sldId id="299" r:id="rId37"/>
    <p:sldId id="364" r:id="rId38"/>
    <p:sldId id="267" r:id="rId39"/>
    <p:sldId id="300" r:id="rId40"/>
    <p:sldId id="301" r:id="rId41"/>
    <p:sldId id="268" r:id="rId42"/>
    <p:sldId id="302" r:id="rId43"/>
    <p:sldId id="303" r:id="rId44"/>
    <p:sldId id="269" r:id="rId45"/>
    <p:sldId id="309" r:id="rId46"/>
    <p:sldId id="310" r:id="rId47"/>
    <p:sldId id="304" r:id="rId48"/>
    <p:sldId id="305" r:id="rId49"/>
    <p:sldId id="306" r:id="rId50"/>
    <p:sldId id="307" r:id="rId51"/>
    <p:sldId id="308" r:id="rId52"/>
    <p:sldId id="317" r:id="rId53"/>
    <p:sldId id="316" r:id="rId54"/>
    <p:sldId id="315" r:id="rId55"/>
    <p:sldId id="318" r:id="rId56"/>
    <p:sldId id="319" r:id="rId57"/>
    <p:sldId id="374" r:id="rId58"/>
    <p:sldId id="320" r:id="rId59"/>
    <p:sldId id="322" r:id="rId60"/>
    <p:sldId id="321" r:id="rId61"/>
    <p:sldId id="365" r:id="rId62"/>
    <p:sldId id="385" r:id="rId63"/>
    <p:sldId id="375" r:id="rId64"/>
    <p:sldId id="349" r:id="rId65"/>
    <p:sldId id="377" r:id="rId66"/>
    <p:sldId id="378" r:id="rId67"/>
    <p:sldId id="376" r:id="rId68"/>
    <p:sldId id="325" r:id="rId69"/>
    <p:sldId id="323" r:id="rId70"/>
    <p:sldId id="328" r:id="rId71"/>
    <p:sldId id="326" r:id="rId72"/>
    <p:sldId id="330" r:id="rId73"/>
    <p:sldId id="331" r:id="rId74"/>
    <p:sldId id="327" r:id="rId75"/>
    <p:sldId id="329" r:id="rId76"/>
    <p:sldId id="332" r:id="rId77"/>
    <p:sldId id="335" r:id="rId78"/>
    <p:sldId id="333" r:id="rId79"/>
    <p:sldId id="334" r:id="rId80"/>
    <p:sldId id="337" r:id="rId81"/>
    <p:sldId id="336" r:id="rId82"/>
    <p:sldId id="338" r:id="rId83"/>
    <p:sldId id="339" r:id="rId84"/>
    <p:sldId id="340" r:id="rId85"/>
    <p:sldId id="341" r:id="rId86"/>
    <p:sldId id="344" r:id="rId87"/>
    <p:sldId id="342" r:id="rId88"/>
    <p:sldId id="345" r:id="rId89"/>
    <p:sldId id="350" r:id="rId90"/>
    <p:sldId id="348" r:id="rId91"/>
    <p:sldId id="351" r:id="rId92"/>
    <p:sldId id="353" r:id="rId93"/>
    <p:sldId id="352" r:id="rId94"/>
    <p:sldId id="354" r:id="rId95"/>
    <p:sldId id="355" r:id="rId96"/>
    <p:sldId id="356" r:id="rId97"/>
    <p:sldId id="357" r:id="rId98"/>
    <p:sldId id="358" r:id="rId99"/>
    <p:sldId id="359" r:id="rId100"/>
    <p:sldId id="380" r:id="rId101"/>
    <p:sldId id="381" r:id="rId102"/>
    <p:sldId id="382" r:id="rId103"/>
    <p:sldId id="383" r:id="rId104"/>
    <p:sldId id="379" r:id="rId105"/>
  </p:sldIdLst>
  <p:sldSz cx="9144000" cy="5143500" type="screen16x9"/>
  <p:notesSz cx="6858000" cy="9144000"/>
  <p:embeddedFontLst>
    <p:embeddedFont>
      <p:font typeface="Algerian" panose="04020705040A02060702" pitchFamily="82" charset="0"/>
      <p:regular r:id="rId107"/>
    </p:embeddedFont>
    <p:embeddedFont>
      <p:font typeface="Arial Black" panose="020B0A04020102020204" pitchFamily="34" charset="0"/>
      <p:bold r:id="rId108"/>
    </p:embeddedFont>
    <p:embeddedFont>
      <p:font typeface="Arial Rounded MT Bold" panose="020F0704030504030204" pitchFamily="34" charset="0"/>
      <p:regular r:id="rId109"/>
    </p:embeddedFont>
    <p:embeddedFont>
      <p:font typeface="Barlow" panose="00000500000000000000" pitchFamily="2" charset="0"/>
      <p:regular r:id="rId110"/>
      <p:bold r:id="rId111"/>
      <p:italic r:id="rId112"/>
      <p:boldItalic r:id="rId113"/>
    </p:embeddedFont>
    <p:embeddedFont>
      <p:font typeface="Montserrat ExtraBold" panose="00000900000000000000" pitchFamily="2" charset="0"/>
      <p:bold r:id="rId114"/>
      <p:boldItalic r:id="rId115"/>
    </p:embeddedFont>
    <p:embeddedFont>
      <p:font typeface="Oxygen" panose="02000503000000000000" pitchFamily="2" charset="0"/>
      <p:regular r:id="rId116"/>
      <p:bold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94660"/>
  </p:normalViewPr>
  <p:slideViewPr>
    <p:cSldViewPr snapToGrid="0">
      <p:cViewPr varScale="1">
        <p:scale>
          <a:sx n="108" d="100"/>
          <a:sy n="108" d="100"/>
        </p:scale>
        <p:origin x="581"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7.fntdata"/><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2.fntdata"/><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font" Target="fonts/font8.fntdata"/><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724047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3879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7531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7938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064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654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7d5aad8d-9d52-4135-8f34-1d7f0ba794d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7d5aad8d-9d52-4135-8f34-1d7f0ba794d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6d5a9ec8-fbfa-47ac-a187-cc261679579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6d5a9ec8-fbfa-47ac-a187-cc261679579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9da32c88-4273-43e7-a646-3f5add81ca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9da32c88-4273-43e7-a646-3f5add81ca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01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912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13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67010e26-45a1-4ee2-8a63-ef3cffb8c8d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67010e26-45a1-4ee2-8a63-ef3cffb8c8d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7783047e-5562-4af0-a27f-bedc11d26b6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7783047e-5562-4af0-a27f-bedc11d26b6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957f9747-b728-4376-b8b9-4ad8774a513f: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957f9747-b728-4376-b8b9-4ad8774a513f: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38e2bc97-d3d1-4111-a395-c15d618025bb: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38e2bc97-d3d1-4111-a395-c15d618025bb: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38e2bc97-d3d1-4111-a395-c15d618025bb: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38e2bc97-d3d1-4111-a395-c15d618025bb: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38e2bc97-d3d1-4111-a395-c15d618025bb: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38e2bc97-d3d1-4111-a395-c15d618025bb: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028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81a2d32a-698c-42cd-aa20-3de981dea2f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81a2d32a-698c-42cd-aa20-3de981dea2f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81a2d32a-698c-42cd-aa20-3de981dea2f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81a2d32a-698c-42cd-aa20-3de981dea2f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81a2d32a-698c-42cd-aa20-3de981dea2f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81a2d32a-698c-42cd-aa20-3de981dea2f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ab6152e9-00c8-4a5f-8804-a00d5f2c2a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ab6152e9-00c8-4a5f-8804-a00d5f2c2a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ab6152e9-00c8-4a5f-8804-a00d5f2c2a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ab6152e9-00c8-4a5f-8804-a00d5f2c2a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ab6152e9-00c8-4a5f-8804-a00d5f2c2a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ab6152e9-00c8-4a5f-8804-a00d5f2c2a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6194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588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763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914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636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070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7706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684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374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960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009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7547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2530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480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3423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454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1453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119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793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2363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2107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3960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5945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4373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2923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102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614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00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7d5aad8d-9d52-4135-8f34-1d7f0ba794d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7d5aad8d-9d52-4135-8f34-1d7f0ba794d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446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7899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8555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8900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3786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4558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2055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8133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4612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6009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39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4813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8285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806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582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2022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635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898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0401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0617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475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BFBFB"/>
              </a:buClr>
              <a:buSzPts val="2800"/>
              <a:buFont typeface="Oxygen"/>
              <a:buNone/>
              <a:defRPr sz="2800">
                <a:solidFill>
                  <a:srgbClr val="FBFBFB"/>
                </a:solidFill>
                <a:latin typeface="Oxygen"/>
                <a:ea typeface="Oxygen"/>
                <a:cs typeface="Oxygen"/>
                <a:sym typeface="Oxyge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rot="10800000">
            <a:off x="197024" y="-857325"/>
            <a:ext cx="1705200" cy="1705200"/>
          </a:xfrm>
          <a:prstGeom prst="blockArc">
            <a:avLst>
              <a:gd name="adj1" fmla="val 10800000"/>
              <a:gd name="adj2" fmla="val 0"/>
              <a:gd name="adj3" fmla="val 25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722653">
            <a:off x="1648102" y="192347"/>
            <a:ext cx="437145" cy="437145"/>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723737">
            <a:off x="-572895" y="3810945"/>
            <a:ext cx="1030444" cy="1030444"/>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4"/>
          <p:cNvSpPr/>
          <p:nvPr/>
        </p:nvSpPr>
        <p:spPr>
          <a:xfrm rot="10800000">
            <a:off x="7040274" y="-857275"/>
            <a:ext cx="1705200" cy="1705200"/>
          </a:xfrm>
          <a:prstGeom prst="blockArc">
            <a:avLst>
              <a:gd name="adj1" fmla="val 10800000"/>
              <a:gd name="adj2" fmla="val 0"/>
              <a:gd name="adj3" fmla="val 25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722653">
            <a:off x="8628727" y="-93253"/>
            <a:ext cx="437145" cy="437145"/>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39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p:nvPr/>
        </p:nvSpPr>
        <p:spPr>
          <a:xfrm rot="-1723737">
            <a:off x="-538145" y="718270"/>
            <a:ext cx="1030444" cy="1030444"/>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722653">
            <a:off x="3568702" y="147647"/>
            <a:ext cx="437145" cy="437145"/>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4034324" y="-857350"/>
            <a:ext cx="1705200" cy="1705200"/>
          </a:xfrm>
          <a:prstGeom prst="blockArc">
            <a:avLst>
              <a:gd name="adj1" fmla="val 10800000"/>
              <a:gd name="adj2" fmla="val 0"/>
              <a:gd name="adj3" fmla="val 25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6"/>
          <p:cNvSpPr/>
          <p:nvPr/>
        </p:nvSpPr>
        <p:spPr>
          <a:xfrm>
            <a:off x="383349" y="4300500"/>
            <a:ext cx="1705200" cy="1705200"/>
          </a:xfrm>
          <a:prstGeom prst="blockArc">
            <a:avLst>
              <a:gd name="adj1" fmla="val 10800000"/>
              <a:gd name="adj2" fmla="val 0"/>
              <a:gd name="adj3" fmla="val 25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1722653">
            <a:off x="389827" y="4190847"/>
            <a:ext cx="437145" cy="437145"/>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1723737">
            <a:off x="-582820" y="857270"/>
            <a:ext cx="1030444" cy="1030444"/>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AA9DCB"/>
              </a:buClr>
              <a:buSzPts val="1800"/>
              <a:buFont typeface="Oxygen"/>
              <a:buChar char="●"/>
              <a:defRPr sz="1800">
                <a:solidFill>
                  <a:srgbClr val="FBFBFB"/>
                </a:solidFill>
                <a:latin typeface="Oxygen"/>
                <a:ea typeface="Oxygen"/>
                <a:cs typeface="Oxygen"/>
                <a:sym typeface="Oxygen"/>
              </a:defRPr>
            </a:lvl1pPr>
            <a:lvl2pPr marL="914400" lvl="1"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2pPr>
            <a:lvl3pPr marL="1371600" lvl="2"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3pPr>
            <a:lvl4pPr marL="1828800" lvl="3"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4pPr>
            <a:lvl5pPr marL="2286000" lvl="4"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5pPr>
            <a:lvl6pPr marL="2743200" lvl="5"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6pPr>
            <a:lvl7pPr marL="3200400" lvl="6"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7pPr>
            <a:lvl8pPr marL="3657600" lvl="7"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8pPr>
            <a:lvl9pPr marL="4114800" lvl="8"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s://icc-laws-of-cricket-ayush-harsh.netlify.app/"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hyperlink" Target="https://statscalculator-ayush-harsh.netlify.app/" TargetMode="External"/><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s://top3-cricketer-ayush-harsh.netlify.app/" TargetMode="External"/><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Bangladesh_Cricket_Board" TargetMode="External"/><Relationship Id="rId13" Type="http://schemas.openxmlformats.org/officeDocument/2006/relationships/hyperlink" Target="https://en.wikipedia.org/wiki/Ireland" TargetMode="External"/><Relationship Id="rId18" Type="http://schemas.openxmlformats.org/officeDocument/2006/relationships/hyperlink" Target="https://en.wikipedia.org/wiki/Pakistan_Cricket_Board" TargetMode="External"/><Relationship Id="rId26" Type="http://schemas.openxmlformats.org/officeDocument/2006/relationships/hyperlink" Target="https://en.wikipedia.org/wiki/Zimbabwe_Cricket" TargetMode="External"/><Relationship Id="rId3" Type="http://schemas.openxmlformats.org/officeDocument/2006/relationships/hyperlink" Target="https://en.wikipedia.org/wiki/Afghanistan" TargetMode="External"/><Relationship Id="rId21" Type="http://schemas.openxmlformats.org/officeDocument/2006/relationships/hyperlink" Target="https://en.wikipedia.org/wiki/Sri_Lanka" TargetMode="External"/><Relationship Id="rId7" Type="http://schemas.openxmlformats.org/officeDocument/2006/relationships/hyperlink" Target="https://en.wikipedia.org/wiki/Bangladesh" TargetMode="External"/><Relationship Id="rId12" Type="http://schemas.openxmlformats.org/officeDocument/2006/relationships/hyperlink" Target="https://en.wikipedia.org/wiki/Board_of_Control_for_Cricket_in_India" TargetMode="External"/><Relationship Id="rId17" Type="http://schemas.openxmlformats.org/officeDocument/2006/relationships/hyperlink" Target="https://en.wikipedia.org/wiki/Pakistan" TargetMode="External"/><Relationship Id="rId25" Type="http://schemas.openxmlformats.org/officeDocument/2006/relationships/hyperlink" Target="https://en.wikipedia.org/wiki/Zimbabwe" TargetMode="External"/><Relationship Id="rId2" Type="http://schemas.openxmlformats.org/officeDocument/2006/relationships/notesSlide" Target="../notesSlides/notesSlide17.xml"/><Relationship Id="rId16" Type="http://schemas.openxmlformats.org/officeDocument/2006/relationships/hyperlink" Target="https://en.wikipedia.org/wiki/New_Zealand_Cricket" TargetMode="External"/><Relationship Id="rId20" Type="http://schemas.openxmlformats.org/officeDocument/2006/relationships/hyperlink" Target="https://en.wikipedia.org/wiki/Cricket_South_Africa" TargetMode="External"/><Relationship Id="rId1" Type="http://schemas.openxmlformats.org/officeDocument/2006/relationships/slideLayout" Target="../slideLayouts/slideLayout11.xml"/><Relationship Id="rId6" Type="http://schemas.openxmlformats.org/officeDocument/2006/relationships/hyperlink" Target="https://en.wikipedia.org/wiki/Cricket_Australia" TargetMode="External"/><Relationship Id="rId11" Type="http://schemas.openxmlformats.org/officeDocument/2006/relationships/hyperlink" Target="https://en.wikipedia.org/wiki/India" TargetMode="External"/><Relationship Id="rId24" Type="http://schemas.openxmlformats.org/officeDocument/2006/relationships/hyperlink" Target="https://en.wikipedia.org/wiki/Cricket_West_Indies" TargetMode="External"/><Relationship Id="rId5" Type="http://schemas.openxmlformats.org/officeDocument/2006/relationships/hyperlink" Target="https://en.wikipedia.org/wiki/Australia" TargetMode="External"/><Relationship Id="rId15" Type="http://schemas.openxmlformats.org/officeDocument/2006/relationships/hyperlink" Target="https://en.wikipedia.org/wiki/New_Zealand" TargetMode="External"/><Relationship Id="rId23" Type="http://schemas.openxmlformats.org/officeDocument/2006/relationships/hyperlink" Target="https://en.wikipedia.org/wiki/West_Indies_cricket_team" TargetMode="External"/><Relationship Id="rId10" Type="http://schemas.openxmlformats.org/officeDocument/2006/relationships/hyperlink" Target="https://en.wikipedia.org/wiki/England_and_Wales_Cricket_Board" TargetMode="External"/><Relationship Id="rId19" Type="http://schemas.openxmlformats.org/officeDocument/2006/relationships/hyperlink" Target="https://en.wikipedia.org/wiki/South_Africa" TargetMode="External"/><Relationship Id="rId4" Type="http://schemas.openxmlformats.org/officeDocument/2006/relationships/hyperlink" Target="https://en.wikipedia.org/wiki/Afghanistan_Cricket_Board" TargetMode="External"/><Relationship Id="rId9" Type="http://schemas.openxmlformats.org/officeDocument/2006/relationships/hyperlink" Target="https://en.wikipedia.org/wiki/England" TargetMode="External"/><Relationship Id="rId14" Type="http://schemas.openxmlformats.org/officeDocument/2006/relationships/hyperlink" Target="https://en.wikipedia.org/wiki/Cricket_Ireland" TargetMode="External"/><Relationship Id="rId22" Type="http://schemas.openxmlformats.org/officeDocument/2006/relationships/hyperlink" Target="https://en.wikipedia.org/wiki/Sri_Lanka_Cricke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s://en.wikipedia.org/wiki/One_Day_Internationa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statscalculator-ayush-harsh.netlify.app/"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top3-cricketer-ayush-harsh.netlify.app/"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icc-laws-of-cricket-ayush-harsh.netlify.ap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image" Target="../media/image65.jpeg"/><Relationship Id="rId4" Type="http://schemas.openxmlformats.org/officeDocument/2006/relationships/image" Target="../media/image64.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0" y="1411833"/>
            <a:ext cx="9144000" cy="11923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latin typeface="Algerian" pitchFamily="82" charset="0"/>
              </a:rPr>
              <a:t>Data Handling and Visualization Project</a:t>
            </a:r>
            <a:endParaRPr sz="3200" dirty="0">
              <a:latin typeface="Algerian" pitchFamily="82" charset="0"/>
            </a:endParaRPr>
          </a:p>
        </p:txBody>
      </p:sp>
      <p:sp>
        <p:nvSpPr>
          <p:cNvPr id="66" name="Google Shape;66;p13"/>
          <p:cNvSpPr txBox="1">
            <a:spLocks noGrp="1"/>
          </p:cNvSpPr>
          <p:nvPr>
            <p:ph type="subTitle" idx="1"/>
          </p:nvPr>
        </p:nvSpPr>
        <p:spPr>
          <a:xfrm>
            <a:off x="311700" y="3112102"/>
            <a:ext cx="8517746" cy="1108767"/>
          </a:xfrm>
          <a:prstGeom prst="rect">
            <a:avLst/>
          </a:prstGeom>
        </p:spPr>
        <p:txBody>
          <a:bodyPr spcFirstLastPara="1" wrap="square" lIns="91425" tIns="91425" rIns="91425" bIns="91425" anchor="t" anchorCtr="0">
            <a:noAutofit/>
          </a:bodyPr>
          <a:lstStyle/>
          <a:p>
            <a:pPr marL="0" indent="0"/>
            <a:r>
              <a:rPr lang="en-IN" sz="2000" dirty="0">
                <a:solidFill>
                  <a:schemeClr val="accent6">
                    <a:lumMod val="60000"/>
                    <a:lumOff val="40000"/>
                  </a:schemeClr>
                </a:solidFill>
              </a:rPr>
              <a:t>"Welcome to a world of data-driven insights. Let's embark on a journey to unveil the hidden stories within the numbers and bring your data to life through visualization."</a:t>
            </a:r>
          </a:p>
          <a:p>
            <a:pPr marL="0" lvl="0" indent="0" algn="ctr" rtl="0">
              <a:spcBef>
                <a:spcPts val="0"/>
              </a:spcBef>
              <a:spcAft>
                <a:spcPts val="0"/>
              </a:spcAft>
              <a:buNone/>
            </a:pPr>
            <a:endParaRPr sz="5400" dirty="0"/>
          </a:p>
        </p:txBody>
      </p:sp>
      <p:cxnSp>
        <p:nvCxnSpPr>
          <p:cNvPr id="67" name="Google Shape;67;p13"/>
          <p:cNvCxnSpPr>
            <a:cxnSpLocks/>
          </p:cNvCxnSpPr>
          <p:nvPr/>
        </p:nvCxnSpPr>
        <p:spPr>
          <a:xfrm>
            <a:off x="972458" y="2826868"/>
            <a:ext cx="6640371"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214190" y="-144463"/>
            <a:ext cx="4467632" cy="4983163"/>
          </a:xfrm>
          <a:prstGeom prst="rect">
            <a:avLst/>
          </a:prstGeom>
        </p:spPr>
        <p:txBody>
          <a:bodyPr spcFirstLastPara="1" wrap="square" lIns="91425" tIns="91425" rIns="91425" bIns="91425" anchor="b" anchorCtr="0">
            <a:noAutofit/>
          </a:bodyPr>
          <a:lstStyle/>
          <a:p>
            <a:r>
              <a:rPr lang="en-IN" sz="1200" b="1" dirty="0"/>
              <a:t>"</a:t>
            </a:r>
            <a:r>
              <a:rPr lang="en-IN" sz="1700" b="1" dirty="0"/>
              <a:t>No Ball" can be declared for various reasons: wrong bowling place, dangerous delivery (especially aimed at batsman's body), bouncing more than twice, rolling before reaching batsman, or illegal fielding positions.</a:t>
            </a:r>
            <a:br>
              <a:rPr lang="en-IN" sz="1700" b="1" dirty="0"/>
            </a:br>
            <a:br>
              <a:rPr lang="en-IN" sz="1700" dirty="0"/>
            </a:br>
            <a:br>
              <a:rPr lang="en-IN" sz="1700" b="1" dirty="0"/>
            </a:br>
            <a:br>
              <a:rPr lang="en-IN" sz="1700" dirty="0"/>
            </a:br>
            <a:endParaRPr sz="1700" dirty="0">
              <a:solidFill>
                <a:schemeClr val="bg1"/>
              </a:solidFill>
              <a:effectLst>
                <a:outerShdw blurRad="38100" dist="38100" dir="2700000" algn="tl">
                  <a:srgbClr val="000000">
                    <a:alpha val="43137"/>
                  </a:srgbClr>
                </a:outerShdw>
              </a:effectLst>
              <a:latin typeface="Algerian" pitchFamily="82" charset="0"/>
            </a:endParaRPr>
          </a:p>
        </p:txBody>
      </p: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2" descr="ICC confirms TV umpire will call front foot no-ball in India-West Indies  series On Cricketn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707" y="617537"/>
            <a:ext cx="4430351" cy="405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7488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750" fill="hold"/>
                                        <p:tgtEl>
                                          <p:spTgt spid="65"/>
                                        </p:tgtEl>
                                        <p:attrNameLst>
                                          <p:attrName>ppt_w</p:attrName>
                                        </p:attrNameLst>
                                      </p:cBhvr>
                                      <p:tavLst>
                                        <p:tav tm="0">
                                          <p:val>
                                            <p:fltVal val="0"/>
                                          </p:val>
                                        </p:tav>
                                        <p:tav tm="100000">
                                          <p:val>
                                            <p:strVal val="#ppt_w"/>
                                          </p:val>
                                        </p:tav>
                                      </p:tavLst>
                                    </p:anim>
                                    <p:anim calcmode="lin" valueType="num">
                                      <p:cBhvr>
                                        <p:cTn id="8" dur="750" fill="hold"/>
                                        <p:tgtEl>
                                          <p:spTgt spid="65"/>
                                        </p:tgtEl>
                                        <p:attrNameLst>
                                          <p:attrName>ppt_h</p:attrName>
                                        </p:attrNameLst>
                                      </p:cBhvr>
                                      <p:tavLst>
                                        <p:tav tm="0">
                                          <p:val>
                                            <p:fltVal val="0"/>
                                          </p:val>
                                        </p:tav>
                                        <p:tav tm="100000">
                                          <p:val>
                                            <p:strVal val="#ppt_h"/>
                                          </p:val>
                                        </p:tav>
                                      </p:tavLst>
                                    </p:anim>
                                    <p:animEffect transition="in" filter="fade">
                                      <p:cBhvr>
                                        <p:cTn id="9"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0" y="103721"/>
            <a:ext cx="7047900" cy="10283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FFC000"/>
                </a:solidFill>
                <a:latin typeface="Montserrat ExtraBold"/>
                <a:ea typeface="Montserrat ExtraBold"/>
                <a:cs typeface="Montserrat ExtraBold"/>
                <a:sym typeface="Montserrat ExtraBold"/>
              </a:rPr>
              <a:t>CONCLUSION</a:t>
            </a:r>
            <a:endParaRPr sz="6000" dirty="0">
              <a:solidFill>
                <a:srgbClr val="FBFBFB"/>
              </a:solidFill>
              <a:latin typeface="Montserrat ExtraBold"/>
              <a:ea typeface="Montserrat ExtraBold"/>
              <a:cs typeface="Montserrat ExtraBold"/>
              <a:sym typeface="Montserrat ExtraBold"/>
            </a:endParaRPr>
          </a:p>
        </p:txBody>
      </p:sp>
      <p:sp>
        <p:nvSpPr>
          <p:cNvPr id="5" name="TextBox 4">
            <a:extLst>
              <a:ext uri="{FF2B5EF4-FFF2-40B4-BE49-F238E27FC236}">
                <a16:creationId xmlns:a16="http://schemas.microsoft.com/office/drawing/2014/main" id="{20AF9DEC-1954-D7FB-70FA-FB82FBA2CFB1}"/>
              </a:ext>
            </a:extLst>
          </p:cNvPr>
          <p:cNvSpPr txBox="1"/>
          <p:nvPr/>
        </p:nvSpPr>
        <p:spPr>
          <a:xfrm>
            <a:off x="545806" y="1440995"/>
            <a:ext cx="8520222" cy="3908762"/>
          </a:xfrm>
          <a:prstGeom prst="rect">
            <a:avLst/>
          </a:prstGeom>
          <a:noFill/>
        </p:spPr>
        <p:txBody>
          <a:bodyPr wrap="square">
            <a:spAutoFit/>
          </a:bodyPr>
          <a:lstStyle/>
          <a:p>
            <a:pPr marL="285750" indent="-285750">
              <a:buFont typeface="Wingdings" panose="05000000000000000000" pitchFamily="2" charset="2"/>
              <a:buChar char="v"/>
            </a:pPr>
            <a:endParaRPr lang="en-US" sz="1800" dirty="0">
              <a:solidFill>
                <a:srgbClr val="00B0F0"/>
              </a:solidFill>
              <a:latin typeface="Montserrat ExtraBold"/>
              <a:sym typeface="Montserrat ExtraBold"/>
            </a:endParaRPr>
          </a:p>
          <a:p>
            <a:pPr marL="285750" indent="-285750">
              <a:buClr>
                <a:srgbClr val="FFC000"/>
              </a:buClr>
              <a:buSzPct val="98000"/>
              <a:buFont typeface="Wingdings" pitchFamily="2" charset="2"/>
              <a:buChar char="v"/>
            </a:pPr>
            <a:r>
              <a:rPr lang="en-US" sz="1800" dirty="0">
                <a:solidFill>
                  <a:srgbClr val="FFFF00"/>
                </a:solidFill>
                <a:latin typeface="Montserrat ExtraBold"/>
                <a:sym typeface="Montserrat ExtraBold"/>
              </a:rPr>
              <a:t>We have provide brief idea of Cricket  -its history,rules,popularity,etc</a:t>
            </a:r>
          </a:p>
          <a:p>
            <a:pPr marL="285750" indent="-285750">
              <a:buClr>
                <a:srgbClr val="FFC000"/>
              </a:buClr>
              <a:buSzPct val="98000"/>
              <a:buFont typeface="Wingdings" pitchFamily="2" charset="2"/>
              <a:buChar char="v"/>
            </a:pPr>
            <a:endParaRPr lang="en-US" sz="1800" dirty="0">
              <a:solidFill>
                <a:srgbClr val="FFFF00"/>
              </a:solidFill>
              <a:latin typeface="Montserrat ExtraBold"/>
              <a:sym typeface="Montserrat ExtraBold"/>
            </a:endParaRPr>
          </a:p>
          <a:p>
            <a:pPr marL="285750" indent="-285750">
              <a:buClr>
                <a:srgbClr val="FFC000"/>
              </a:buClr>
              <a:buSzPct val="98000"/>
              <a:buFont typeface="Wingdings" pitchFamily="2" charset="2"/>
              <a:buChar char="v"/>
            </a:pPr>
            <a:r>
              <a:rPr lang="en-US" sz="1800" dirty="0">
                <a:solidFill>
                  <a:srgbClr val="FFFF00"/>
                </a:solidFill>
                <a:latin typeface="Montserrat ExtraBold"/>
                <a:sym typeface="Montserrat ExtraBold"/>
              </a:rPr>
              <a:t>We have made a website for proper understanding of Rules of Cricket.</a:t>
            </a:r>
          </a:p>
          <a:p>
            <a:pPr>
              <a:buClr>
                <a:srgbClr val="FFC000"/>
              </a:buClr>
              <a:buSzPct val="98000"/>
            </a:pPr>
            <a:r>
              <a:rPr lang="en-US" sz="1800" dirty="0">
                <a:solidFill>
                  <a:srgbClr val="FFFF00"/>
                </a:solidFill>
                <a:latin typeface="Montserrat ExtraBold"/>
                <a:sym typeface="Montserrat ExtraBold"/>
              </a:rPr>
              <a:t>    </a:t>
            </a:r>
            <a:r>
              <a:rPr lang="en-US" sz="1800" dirty="0">
                <a:solidFill>
                  <a:srgbClr val="00B0F0"/>
                </a:solidFill>
                <a:hlinkClick r:id="rId3">
                  <a:extLst>
                    <a:ext uri="{A12FA001-AC4F-418D-AE19-62706E023703}">
                      <ahyp:hlinkClr xmlns:ahyp="http://schemas.microsoft.com/office/drawing/2018/hyperlinkcolor" val="tx"/>
                    </a:ext>
                  </a:extLst>
                </a:hlinkClick>
              </a:rPr>
              <a:t>https://icc-laws-of-cricket-ayush-harsh.netlify.app/</a:t>
            </a:r>
            <a:endParaRPr lang="en-US" sz="1800" dirty="0">
              <a:solidFill>
                <a:srgbClr val="FFFF00"/>
              </a:solidFill>
              <a:latin typeface="Montserrat ExtraBold"/>
              <a:sym typeface="Montserrat ExtraBold"/>
            </a:endParaRPr>
          </a:p>
          <a:p>
            <a:pPr>
              <a:buClr>
                <a:srgbClr val="FFC000"/>
              </a:buClr>
              <a:buSzPct val="98000"/>
            </a:pPr>
            <a:endParaRPr lang="en-US" sz="1800" dirty="0">
              <a:solidFill>
                <a:srgbClr val="FFFF00"/>
              </a:solidFill>
              <a:latin typeface="Montserrat ExtraBold"/>
              <a:sym typeface="Montserrat ExtraBold"/>
            </a:endParaRPr>
          </a:p>
          <a:p>
            <a:pPr marL="285750" indent="-285750">
              <a:buClr>
                <a:srgbClr val="FFC000"/>
              </a:buClr>
              <a:buSzPct val="98000"/>
              <a:buFont typeface="Wingdings" pitchFamily="2" charset="2"/>
              <a:buChar char="v"/>
            </a:pPr>
            <a:endParaRPr lang="en-US" sz="1800" dirty="0">
              <a:solidFill>
                <a:srgbClr val="FFFF00"/>
              </a:solidFill>
              <a:latin typeface="Montserrat ExtraBold"/>
              <a:sym typeface="Montserrat ExtraBold"/>
            </a:endParaRPr>
          </a:p>
          <a:p>
            <a:pPr marL="285750" indent="-285750">
              <a:buClr>
                <a:srgbClr val="FFC000"/>
              </a:buClr>
              <a:buSzPct val="98000"/>
              <a:buFont typeface="Wingdings" pitchFamily="2" charset="2"/>
              <a:buChar char="v"/>
            </a:pPr>
            <a:r>
              <a:rPr lang="en-US" sz="1800" dirty="0">
                <a:solidFill>
                  <a:srgbClr val="FFFF00"/>
                </a:solidFill>
                <a:latin typeface="Montserrat ExtraBold"/>
                <a:sym typeface="Montserrat ExtraBold"/>
              </a:rPr>
              <a:t>We have given information about governing of International Cricket.</a:t>
            </a:r>
          </a:p>
          <a:p>
            <a:pPr marL="285750" indent="-285750">
              <a:buClr>
                <a:srgbClr val="FFC000"/>
              </a:buClr>
              <a:buSzPct val="98000"/>
              <a:buFont typeface="Wingdings" pitchFamily="2" charset="2"/>
              <a:buChar char="v"/>
            </a:pPr>
            <a:endParaRPr lang="en-US" sz="1800" dirty="0">
              <a:solidFill>
                <a:srgbClr val="00B0F0"/>
              </a:solidFill>
              <a:latin typeface="Montserrat ExtraBold"/>
              <a:sym typeface="Montserrat ExtraBold"/>
            </a:endParaRPr>
          </a:p>
          <a:p>
            <a:endParaRPr lang="en-US" sz="1800" dirty="0">
              <a:solidFill>
                <a:srgbClr val="00B0F0"/>
              </a:solidFill>
              <a:latin typeface="Montserrat ExtraBold"/>
              <a:sym typeface="Montserrat ExtraBold"/>
            </a:endParaRPr>
          </a:p>
          <a:p>
            <a:endParaRPr lang="en-US" sz="1400" dirty="0">
              <a:solidFill>
                <a:srgbClr val="00B0F0"/>
              </a:solidFill>
            </a:endParaRPr>
          </a:p>
        </p:txBody>
      </p:sp>
    </p:spTree>
    <p:extLst>
      <p:ext uri="{BB962C8B-B14F-4D97-AF65-F5344CB8AC3E}">
        <p14:creationId xmlns:p14="http://schemas.microsoft.com/office/powerpoint/2010/main" val="30906681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71" name="Google Shape;171;p27"/>
          <p:cNvCxnSpPr>
            <a:cxnSpLocks/>
          </p:cNvCxnSpPr>
          <p:nvPr/>
        </p:nvCxnSpPr>
        <p:spPr>
          <a:xfrm>
            <a:off x="2551814" y="3201925"/>
            <a:ext cx="0" cy="0"/>
          </a:xfrm>
          <a:prstGeom prst="straightConnector1">
            <a:avLst/>
          </a:prstGeom>
          <a:noFill/>
          <a:ln w="19050" cap="flat" cmpd="sng">
            <a:solidFill>
              <a:srgbClr val="AA9DCB"/>
            </a:solidFill>
            <a:prstDash val="solid"/>
            <a:round/>
            <a:headEnd type="oval" w="med" len="med"/>
            <a:tailEnd type="oval" w="med" len="med"/>
          </a:ln>
        </p:spPr>
      </p:cxnSp>
      <p:sp>
        <p:nvSpPr>
          <p:cNvPr id="8" name="TextBox 7">
            <a:extLst>
              <a:ext uri="{FF2B5EF4-FFF2-40B4-BE49-F238E27FC236}">
                <a16:creationId xmlns:a16="http://schemas.microsoft.com/office/drawing/2014/main" id="{9F934923-C9CD-B70F-7CCB-5538EC2FE7D7}"/>
              </a:ext>
            </a:extLst>
          </p:cNvPr>
          <p:cNvSpPr txBox="1"/>
          <p:nvPr/>
        </p:nvSpPr>
        <p:spPr>
          <a:xfrm>
            <a:off x="489099" y="384827"/>
            <a:ext cx="7981506" cy="5016758"/>
          </a:xfrm>
          <a:prstGeom prst="rect">
            <a:avLst/>
          </a:prstGeom>
          <a:noFill/>
        </p:spPr>
        <p:txBody>
          <a:bodyPr wrap="square">
            <a:spAutoFit/>
          </a:bodyPr>
          <a:lstStyle/>
          <a:p>
            <a:pPr marL="285750" indent="-285750">
              <a:buClr>
                <a:schemeClr val="accent6">
                  <a:lumMod val="75000"/>
                </a:schemeClr>
              </a:buClr>
              <a:buFont typeface="Wingdings" pitchFamily="2" charset="2"/>
              <a:buChar char="Ø"/>
            </a:pPr>
            <a:endParaRPr lang="en-US" sz="1800" dirty="0">
              <a:solidFill>
                <a:srgbClr val="00B0F0"/>
              </a:solidFill>
              <a:latin typeface="Montserrat ExtraBold"/>
              <a:sym typeface="Montserrat ExtraBold"/>
            </a:endParaRPr>
          </a:p>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take data from all formats of Cricket –Test,ODI,T20  for better analysis.</a:t>
            </a: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a:buClr>
                <a:schemeClr val="accent6">
                  <a:lumMod val="75000"/>
                </a:schemeClr>
              </a:buClr>
            </a:pPr>
            <a:endParaRPr lang="en-US" sz="1800" dirty="0">
              <a:solidFill>
                <a:srgbClr val="FFFF00"/>
              </a:solidFill>
              <a:latin typeface="Montserrat ExtraBold"/>
              <a:sym typeface="Montserrat ExtraBold"/>
            </a:endParaRPr>
          </a:p>
          <a:p>
            <a:pPr>
              <a:buClr>
                <a:schemeClr val="accent6">
                  <a:lumMod val="75000"/>
                </a:schemeClr>
              </a:buClr>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analysed both Women’s and Men’s Cricket.</a:t>
            </a: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made a Stats Calculator website to calculate stats(rates) in different formats of Cricket.</a:t>
            </a:r>
          </a:p>
          <a:p>
            <a:pPr>
              <a:buClr>
                <a:schemeClr val="accent6">
                  <a:lumMod val="75000"/>
                </a:schemeClr>
              </a:buClr>
            </a:pPr>
            <a:r>
              <a:rPr lang="en-US" sz="1800" dirty="0">
                <a:solidFill>
                  <a:srgbClr val="FFFF00"/>
                </a:solidFill>
                <a:latin typeface="Montserrat ExtraBold"/>
                <a:sym typeface="Montserrat ExtraBold"/>
              </a:rPr>
              <a:t>     </a:t>
            </a:r>
            <a:r>
              <a:rPr lang="en-US" sz="1800" dirty="0">
                <a:solidFill>
                  <a:srgbClr val="00B0F0"/>
                </a:solidFill>
                <a:hlinkClick r:id="rId3">
                  <a:extLst>
                    <a:ext uri="{A12FA001-AC4F-418D-AE19-62706E023703}">
                      <ahyp:hlinkClr xmlns:ahyp="http://schemas.microsoft.com/office/drawing/2018/hyperlinkcolor" val="tx"/>
                    </a:ext>
                  </a:extLst>
                </a:hlinkClick>
              </a:rPr>
              <a:t>https://statscalculator-ayush-harsh.netlify.app/</a:t>
            </a:r>
            <a:endParaRPr lang="en-US" sz="1800" dirty="0">
              <a:solidFill>
                <a:srgbClr val="00B0F0"/>
              </a:solidFill>
            </a:endParaRPr>
          </a:p>
          <a:p>
            <a:endParaRPr lang="en-US" sz="1800" dirty="0">
              <a:solidFill>
                <a:srgbClr val="FFFF00"/>
              </a:solidFill>
              <a:latin typeface="Montserrat ExtraBold"/>
              <a:sym typeface="Montserrat ExtraBold"/>
            </a:endParaRPr>
          </a:p>
          <a:p>
            <a:pPr marL="285750" indent="-285750">
              <a:buFont typeface="Wingdings" panose="05000000000000000000" pitchFamily="2" charset="2"/>
              <a:buChar char="v"/>
            </a:pPr>
            <a:endParaRPr lang="en-US" sz="1800" dirty="0">
              <a:solidFill>
                <a:srgbClr val="FFFF00"/>
              </a:solidFill>
              <a:latin typeface="Montserrat ExtraBold"/>
              <a:sym typeface="Montserrat ExtraBold"/>
            </a:endParaRPr>
          </a:p>
          <a:p>
            <a:endParaRPr lang="en-US" sz="1800" dirty="0">
              <a:solidFill>
                <a:srgbClr val="00B0F0"/>
              </a:solidFill>
              <a:latin typeface="Montserrat ExtraBold"/>
              <a:sym typeface="Montserrat ExtraBold"/>
            </a:endParaRPr>
          </a:p>
          <a:p>
            <a:endParaRPr lang="en-US" sz="1800" dirty="0">
              <a:solidFill>
                <a:srgbClr val="00B0F0"/>
              </a:solidFill>
              <a:latin typeface="Montserrat ExtraBold"/>
              <a:sym typeface="Montserrat ExtraBold"/>
            </a:endParaRPr>
          </a:p>
          <a:p>
            <a:endParaRPr lang="en-US" sz="1400" dirty="0">
              <a:solidFill>
                <a:srgbClr val="00B0F0"/>
              </a:solidFill>
            </a:endParaRPr>
          </a:p>
        </p:txBody>
      </p:sp>
    </p:spTree>
    <p:extLst>
      <p:ext uri="{BB962C8B-B14F-4D97-AF65-F5344CB8AC3E}">
        <p14:creationId xmlns:p14="http://schemas.microsoft.com/office/powerpoint/2010/main" val="14169624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807046" y="2173525"/>
            <a:ext cx="7047900" cy="10283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cxnSp>
        <p:nvCxnSpPr>
          <p:cNvPr id="171" name="Google Shape;171;p27"/>
          <p:cNvCxnSpPr>
            <a:cxnSpLocks/>
          </p:cNvCxnSpPr>
          <p:nvPr/>
        </p:nvCxnSpPr>
        <p:spPr>
          <a:xfrm>
            <a:off x="2485204" y="3201925"/>
            <a:ext cx="0" cy="0"/>
          </a:xfrm>
          <a:prstGeom prst="straightConnector1">
            <a:avLst/>
          </a:prstGeom>
          <a:noFill/>
          <a:ln w="19050" cap="flat" cmpd="sng">
            <a:solidFill>
              <a:srgbClr val="AA9DCB"/>
            </a:solidFill>
            <a:prstDash val="solid"/>
            <a:round/>
            <a:headEnd type="oval" w="med" len="med"/>
            <a:tailEnd type="oval" w="med" len="med"/>
          </a:ln>
        </p:spPr>
      </p:cxnSp>
      <p:sp>
        <p:nvSpPr>
          <p:cNvPr id="7" name="TextBox 6">
            <a:extLst>
              <a:ext uri="{FF2B5EF4-FFF2-40B4-BE49-F238E27FC236}">
                <a16:creationId xmlns:a16="http://schemas.microsoft.com/office/drawing/2014/main" id="{BC7B70B3-1155-96D4-B7F8-AB8925D634B7}"/>
              </a:ext>
            </a:extLst>
          </p:cNvPr>
          <p:cNvSpPr txBox="1"/>
          <p:nvPr/>
        </p:nvSpPr>
        <p:spPr>
          <a:xfrm>
            <a:off x="315432" y="1104715"/>
            <a:ext cx="8243776" cy="3077766"/>
          </a:xfrm>
          <a:prstGeom prst="rect">
            <a:avLst/>
          </a:prstGeom>
          <a:noFill/>
        </p:spPr>
        <p:txBody>
          <a:bodyPr wrap="square">
            <a:spAutoFit/>
          </a:bodyPr>
          <a:lstStyle/>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used different Visualization techniques using Python and PowerBI and Visualized different data.</a:t>
            </a:r>
          </a:p>
          <a:p>
            <a:pPr>
              <a:buClr>
                <a:schemeClr val="accent6">
                  <a:lumMod val="75000"/>
                </a:schemeClr>
              </a:buClr>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also dedicated a website on Visualization.</a:t>
            </a:r>
          </a:p>
          <a:p>
            <a:pPr marL="285750" indent="-285750">
              <a:buFont typeface="Wingdings" pitchFamily="2" charset="2"/>
              <a:buChar char="v"/>
            </a:pPr>
            <a:endParaRPr lang="en-US" sz="1800" dirty="0">
              <a:solidFill>
                <a:srgbClr val="00B0F0"/>
              </a:solidFill>
              <a:latin typeface="Montserrat ExtraBold"/>
              <a:sym typeface="Montserrat ExtraBold"/>
            </a:endParaRPr>
          </a:p>
          <a:p>
            <a:r>
              <a:rPr lang="en-US" sz="1800" dirty="0">
                <a:hlinkClick r:id="rId3"/>
              </a:rPr>
              <a:t>https://top3-cricketer-ayush-harsh.netlify.app/</a:t>
            </a:r>
            <a:endParaRPr lang="en-US" sz="1800" dirty="0"/>
          </a:p>
          <a:p>
            <a:endParaRPr lang="en-US" sz="1800" dirty="0">
              <a:solidFill>
                <a:srgbClr val="00B0F0"/>
              </a:solidFill>
              <a:latin typeface="Montserrat ExtraBold"/>
              <a:sym typeface="Montserrat ExtraBold"/>
            </a:endParaRPr>
          </a:p>
          <a:p>
            <a:endParaRPr lang="en-US" sz="1400" dirty="0">
              <a:solidFill>
                <a:srgbClr val="00B0F0"/>
              </a:solidFill>
              <a:latin typeface="Montserrat ExtraBold"/>
              <a:sym typeface="Montserrat ExtraBold"/>
            </a:endParaRPr>
          </a:p>
        </p:txBody>
      </p:sp>
    </p:spTree>
    <p:extLst>
      <p:ext uri="{BB962C8B-B14F-4D97-AF65-F5344CB8AC3E}">
        <p14:creationId xmlns:p14="http://schemas.microsoft.com/office/powerpoint/2010/main" val="1954637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1120991" y="2464148"/>
            <a:ext cx="7047900" cy="10283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US" sz="6000" dirty="0">
              <a:solidFill>
                <a:srgbClr val="FBFBFB"/>
              </a:solidFill>
              <a:latin typeface="Montserrat ExtraBold"/>
              <a:ea typeface="Montserrat ExtraBold"/>
              <a:cs typeface="Montserrat ExtraBold"/>
              <a:sym typeface="Montserrat ExtraBold"/>
            </a:endParaRPr>
          </a:p>
        </p:txBody>
      </p:sp>
      <p:cxnSp>
        <p:nvCxnSpPr>
          <p:cNvPr id="171" name="Google Shape;171;p27"/>
          <p:cNvCxnSpPr>
            <a:cxnSpLocks/>
          </p:cNvCxnSpPr>
          <p:nvPr/>
        </p:nvCxnSpPr>
        <p:spPr>
          <a:xfrm>
            <a:off x="2485204" y="3201925"/>
            <a:ext cx="0" cy="0"/>
          </a:xfrm>
          <a:prstGeom prst="straightConnector1">
            <a:avLst/>
          </a:prstGeom>
          <a:noFill/>
          <a:ln w="19050" cap="flat" cmpd="sng">
            <a:solidFill>
              <a:srgbClr val="AA9DCB"/>
            </a:solidFill>
            <a:prstDash val="solid"/>
            <a:round/>
            <a:headEnd type="oval" w="med" len="med"/>
            <a:tailEnd type="oval" w="med" len="med"/>
          </a:ln>
        </p:spPr>
      </p:cxnSp>
      <p:sp>
        <p:nvSpPr>
          <p:cNvPr id="4" name="TextBox 3">
            <a:extLst>
              <a:ext uri="{FF2B5EF4-FFF2-40B4-BE49-F238E27FC236}">
                <a16:creationId xmlns:a16="http://schemas.microsoft.com/office/drawing/2014/main" id="{CBA109B5-9E45-C3C9-444C-9A4C456A947C}"/>
              </a:ext>
            </a:extLst>
          </p:cNvPr>
          <p:cNvSpPr txBox="1"/>
          <p:nvPr/>
        </p:nvSpPr>
        <p:spPr>
          <a:xfrm>
            <a:off x="636720" y="275635"/>
            <a:ext cx="7839739" cy="3970318"/>
          </a:xfrm>
          <a:prstGeom prst="rect">
            <a:avLst/>
          </a:prstGeom>
          <a:noFill/>
        </p:spPr>
        <p:txBody>
          <a:bodyPr wrap="square">
            <a:spAutoFit/>
          </a:bodyPr>
          <a:lstStyle/>
          <a:p>
            <a:r>
              <a:rPr lang="en-US" sz="1800" dirty="0">
                <a:solidFill>
                  <a:srgbClr val="00B0F0"/>
                </a:solidFill>
                <a:latin typeface="Montserrat ExtraBold"/>
                <a:sym typeface="Montserrat ExtraBold"/>
              </a:rPr>
              <a:t>    Thus Following Aims Got Achieved:</a:t>
            </a:r>
          </a:p>
          <a:p>
            <a:endParaRPr lang="en-US" sz="1800" dirty="0">
              <a:solidFill>
                <a:srgbClr val="00B0F0"/>
              </a:solidFill>
              <a:latin typeface="Montserrat ExtraBold"/>
              <a:sym typeface="Montserrat ExtraBold"/>
            </a:endParaRPr>
          </a:p>
          <a:p>
            <a:pPr marL="285750" indent="-285750">
              <a:buClr>
                <a:schemeClr val="accent4">
                  <a:lumMod val="60000"/>
                  <a:lumOff val="40000"/>
                </a:schemeClr>
              </a:buClr>
              <a:buFont typeface="Wingdings" panose="05000000000000000000" pitchFamily="2" charset="2"/>
              <a:buChar char="Ø"/>
            </a:pPr>
            <a:r>
              <a:rPr lang="en-US" sz="1800" dirty="0">
                <a:solidFill>
                  <a:srgbClr val="00B0F0"/>
                </a:solidFill>
                <a:latin typeface="Montserrat ExtraBold"/>
                <a:sym typeface="Montserrat ExtraBold"/>
              </a:rPr>
              <a:t>Match Analysis</a:t>
            </a:r>
          </a:p>
          <a:p>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Great Cricketers Career Analysis-according to formats,their strengths,weakness,Scoring Areas.</a:t>
            </a:r>
          </a:p>
          <a:p>
            <a:pPr marL="285750" indent="-285750">
              <a:buFont typeface="Wingdings" panose="05000000000000000000" pitchFamily="2" charset="2"/>
              <a:buChar char="Ø"/>
            </a:pPr>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Different International Competitions Analysis.</a:t>
            </a:r>
          </a:p>
          <a:p>
            <a:pPr marL="285750" indent="-285750">
              <a:buClr>
                <a:srgbClr val="FFC000"/>
              </a:buClr>
              <a:buFont typeface="Wingdings" panose="05000000000000000000" pitchFamily="2" charset="2"/>
              <a:buChar char="Ø"/>
            </a:pPr>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Different Indian Competitions Analysis.</a:t>
            </a:r>
          </a:p>
          <a:p>
            <a:pPr>
              <a:buClr>
                <a:srgbClr val="FFC000"/>
              </a:buClr>
            </a:pPr>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Series Analysis</a:t>
            </a:r>
          </a:p>
          <a:p>
            <a:pPr marL="285750" indent="-285750">
              <a:buClr>
                <a:srgbClr val="FFC000"/>
              </a:buClr>
              <a:buFont typeface="Wingdings" panose="05000000000000000000" pitchFamily="2" charset="2"/>
              <a:buChar char="Ø"/>
            </a:pPr>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Famous Innings Analysis</a:t>
            </a:r>
          </a:p>
        </p:txBody>
      </p:sp>
    </p:spTree>
    <p:extLst>
      <p:ext uri="{BB962C8B-B14F-4D97-AF65-F5344CB8AC3E}">
        <p14:creationId xmlns:p14="http://schemas.microsoft.com/office/powerpoint/2010/main" val="1349958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984256" y="2173527"/>
            <a:ext cx="7047900" cy="10283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Thank You!</a:t>
            </a:r>
            <a:endParaRPr sz="6000" dirty="0">
              <a:solidFill>
                <a:srgbClr val="FBFBFB"/>
              </a:solidFill>
              <a:latin typeface="Montserrat ExtraBold"/>
              <a:ea typeface="Montserrat ExtraBold"/>
              <a:cs typeface="Montserrat ExtraBold"/>
              <a:sym typeface="Montserrat ExtraBold"/>
            </a:endParaRPr>
          </a:p>
        </p:txBody>
      </p:sp>
      <p:cxnSp>
        <p:nvCxnSpPr>
          <p:cNvPr id="171" name="Google Shape;171;p27"/>
          <p:cNvCxnSpPr>
            <a:cxnSpLocks/>
          </p:cNvCxnSpPr>
          <p:nvPr/>
        </p:nvCxnSpPr>
        <p:spPr>
          <a:xfrm>
            <a:off x="1846522" y="3185729"/>
            <a:ext cx="5323368" cy="0"/>
          </a:xfrm>
          <a:prstGeom prst="straightConnector1">
            <a:avLst/>
          </a:prstGeom>
          <a:noFill/>
          <a:ln w="19050" cap="flat" cmpd="sng">
            <a:solidFill>
              <a:srgbClr val="AA9DCB"/>
            </a:solidFill>
            <a:prstDash val="solid"/>
            <a:round/>
            <a:headEnd type="oval" w="med" len="med"/>
            <a:tailEnd type="oval" w="med" len="med"/>
          </a:ln>
        </p:spPr>
      </p:cxnSp>
    </p:spTree>
    <p:extLst>
      <p:ext uri="{BB962C8B-B14F-4D97-AF65-F5344CB8AC3E}">
        <p14:creationId xmlns:p14="http://schemas.microsoft.com/office/powerpoint/2010/main" val="2221266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155575" y="248717"/>
            <a:ext cx="5484444" cy="4842661"/>
          </a:xfrm>
          <a:prstGeom prst="rect">
            <a:avLst/>
          </a:prstGeom>
        </p:spPr>
        <p:txBody>
          <a:bodyPr spcFirstLastPara="1" wrap="square" lIns="91425" tIns="91425" rIns="91425" bIns="91425" anchor="b" anchorCtr="0">
            <a:noAutofit/>
          </a:bodyPr>
          <a:lstStyle/>
          <a:p>
            <a:pPr algn="l"/>
            <a:r>
              <a:rPr lang="en-IN" sz="1400" b="1" dirty="0"/>
              <a:t>"</a:t>
            </a:r>
            <a:r>
              <a:rPr lang="en-IN" sz="1700" b="1" dirty="0"/>
              <a:t>Wide Ball" is declared if batsman can't reasonably score; if over head height, it's a no ball.</a:t>
            </a:r>
            <a:br>
              <a:rPr lang="en-IN" sz="1700" b="1" dirty="0"/>
            </a:br>
            <a:br>
              <a:rPr lang="en-IN" sz="1700" dirty="0"/>
            </a:br>
            <a:br>
              <a:rPr lang="en-IN" sz="1700" dirty="0"/>
            </a:br>
            <a:r>
              <a:rPr lang="en-IN" sz="1700" b="1" dirty="0"/>
              <a:t>"Bye" scores runs without bat contact.</a:t>
            </a:r>
            <a:br>
              <a:rPr lang="en-IN" sz="1700" b="1" dirty="0"/>
            </a:br>
            <a:br>
              <a:rPr lang="en-IN" sz="1700" dirty="0"/>
            </a:br>
            <a:r>
              <a:rPr lang="en-IN" sz="1700" b="1" dirty="0"/>
              <a:t>"Leg Bye" scores runs by hitting batsman but not bat, provided batsman attempted a shot; no runs if avoiding ball.</a:t>
            </a:r>
            <a:br>
              <a:rPr lang="en-IN" sz="1700" dirty="0"/>
            </a:br>
            <a:br>
              <a:rPr lang="en-IN" sz="1400" dirty="0"/>
            </a:br>
            <a:endParaRPr sz="1300" dirty="0">
              <a:solidFill>
                <a:schemeClr val="bg1"/>
              </a:solidFill>
              <a:effectLst>
                <a:outerShdw blurRad="38100" dist="38100" dir="2700000" algn="tl">
                  <a:srgbClr val="000000">
                    <a:alpha val="43137"/>
                  </a:srgbClr>
                </a:outerShdw>
              </a:effectLst>
              <a:latin typeface="Algerian" pitchFamily="82" charset="0"/>
            </a:endParaRPr>
          </a:p>
        </p:txBody>
      </p: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p:nvPr/>
        </p:nvPicPr>
        <p:blipFill>
          <a:blip r:embed="rId3">
            <a:extLst>
              <a:ext uri="{BEBA8EAE-BF5A-486C-A8C5-ECC9F3942E4B}">
                <a14:imgProps xmlns:a14="http://schemas.microsoft.com/office/drawing/2010/main">
                  <a14:imgLayer r:embed="rId4">
                    <a14:imgEffect>
                      <a14:backgroundRemoval t="0" b="93597" l="561" r="100000"/>
                    </a14:imgEffect>
                  </a14:imgLayer>
                </a14:imgProps>
              </a:ext>
            </a:extLst>
          </a:blip>
          <a:stretch>
            <a:fillRect/>
          </a:stretch>
        </p:blipFill>
        <p:spPr>
          <a:xfrm>
            <a:off x="5925312" y="617539"/>
            <a:ext cx="3143963" cy="4103968"/>
          </a:xfrm>
          <a:prstGeom prst="rect">
            <a:avLst/>
          </a:prstGeom>
        </p:spPr>
      </p:pic>
    </p:spTree>
    <p:extLst>
      <p:ext uri="{BB962C8B-B14F-4D97-AF65-F5344CB8AC3E}">
        <p14:creationId xmlns:p14="http://schemas.microsoft.com/office/powerpoint/2010/main" val="12037751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750" fill="hold"/>
                                        <p:tgtEl>
                                          <p:spTgt spid="65"/>
                                        </p:tgtEl>
                                        <p:attrNameLst>
                                          <p:attrName>ppt_w</p:attrName>
                                        </p:attrNameLst>
                                      </p:cBhvr>
                                      <p:tavLst>
                                        <p:tav tm="0">
                                          <p:val>
                                            <p:fltVal val="0"/>
                                          </p:val>
                                        </p:tav>
                                        <p:tav tm="100000">
                                          <p:val>
                                            <p:strVal val="#ppt_w"/>
                                          </p:val>
                                        </p:tav>
                                      </p:tavLst>
                                    </p:anim>
                                    <p:anim calcmode="lin" valueType="num">
                                      <p:cBhvr>
                                        <p:cTn id="8" dur="750" fill="hold"/>
                                        <p:tgtEl>
                                          <p:spTgt spid="65"/>
                                        </p:tgtEl>
                                        <p:attrNameLst>
                                          <p:attrName>ppt_h</p:attrName>
                                        </p:attrNameLst>
                                      </p:cBhvr>
                                      <p:tavLst>
                                        <p:tav tm="0">
                                          <p:val>
                                            <p:fltVal val="0"/>
                                          </p:val>
                                        </p:tav>
                                        <p:tav tm="100000">
                                          <p:val>
                                            <p:strVal val="#ppt_h"/>
                                          </p:val>
                                        </p:tav>
                                      </p:tavLst>
                                    </p:anim>
                                    <p:animEffect transition="in" filter="fade">
                                      <p:cBhvr>
                                        <p:cTn id="9"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5"/>
          <p:cNvSpPr txBox="1"/>
          <p:nvPr/>
        </p:nvSpPr>
        <p:spPr>
          <a:xfrm>
            <a:off x="3316675" y="921500"/>
            <a:ext cx="5667900" cy="220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300">
                <a:solidFill>
                  <a:srgbClr val="FBFBFB"/>
                </a:solidFill>
                <a:latin typeface="Montserrat ExtraBold"/>
                <a:ea typeface="Montserrat ExtraBold"/>
                <a:cs typeface="Montserrat ExtraBold"/>
                <a:sym typeface="Montserrat ExtraBold"/>
              </a:rPr>
              <a:t> </a:t>
            </a:r>
            <a:endParaRPr sz="4300">
              <a:solidFill>
                <a:srgbClr val="FBFBFB"/>
              </a:solidFill>
              <a:latin typeface="Montserrat ExtraBold"/>
              <a:ea typeface="Montserrat ExtraBold"/>
              <a:cs typeface="Montserrat ExtraBold"/>
              <a:sym typeface="Montserrat ExtraBold"/>
            </a:endParaRPr>
          </a:p>
        </p:txBody>
      </p:sp>
      <p:sp>
        <p:nvSpPr>
          <p:cNvPr id="85" name="Google Shape;85;p15"/>
          <p:cNvSpPr txBox="1"/>
          <p:nvPr/>
        </p:nvSpPr>
        <p:spPr>
          <a:xfrm>
            <a:off x="1316737" y="1761300"/>
            <a:ext cx="5917996" cy="1620900"/>
          </a:xfrm>
          <a:prstGeom prst="rect">
            <a:avLst/>
          </a:prstGeom>
          <a:noFill/>
          <a:ln w="19050" cap="flat" cmpd="sng">
            <a:solidFill>
              <a:srgbClr val="AA9D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0" dirty="0">
                <a:solidFill>
                  <a:srgbClr val="FFC000"/>
                </a:solidFill>
                <a:latin typeface="Montserrat ExtraBold"/>
                <a:ea typeface="Montserrat ExtraBold"/>
                <a:cs typeface="Montserrat ExtraBold"/>
                <a:sym typeface="Montserrat ExtraBold"/>
              </a:rPr>
              <a:t>HISTORY</a:t>
            </a:r>
            <a:endParaRPr sz="7500" dirty="0">
              <a:solidFill>
                <a:srgbClr val="FFC000"/>
              </a:solidFill>
              <a:latin typeface="Montserrat ExtraBold"/>
              <a:ea typeface="Montserrat ExtraBold"/>
              <a:cs typeface="Montserrat ExtraBold"/>
              <a:sym typeface="Montserrat ExtraBold"/>
            </a:endParaRPr>
          </a:p>
        </p:txBody>
      </p:sp>
      <p:sp>
        <p:nvSpPr>
          <p:cNvPr id="86" name="Google Shape;86;p15"/>
          <p:cNvSpPr txBox="1"/>
          <p:nvPr/>
        </p:nvSpPr>
        <p:spPr>
          <a:xfrm rot="382">
            <a:off x="3316675" y="3067750"/>
            <a:ext cx="54048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BFBFB"/>
                </a:solidFill>
                <a:latin typeface="Oxygen"/>
                <a:ea typeface="Oxygen"/>
                <a:cs typeface="Oxygen"/>
                <a:sym typeface="Oxygen"/>
              </a:rPr>
              <a:t> </a:t>
            </a:r>
            <a:endParaRPr>
              <a:solidFill>
                <a:srgbClr val="FBFBFB"/>
              </a:solidFill>
              <a:latin typeface="Oxygen"/>
              <a:ea typeface="Oxygen"/>
              <a:cs typeface="Oxygen"/>
              <a:sym typeface="Oxygen"/>
            </a:endParaRP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wipe(down)">
                                      <p:cBhvr>
                                        <p:cTn id="7" dur="580">
                                          <p:stCondLst>
                                            <p:cond delay="0"/>
                                          </p:stCondLst>
                                        </p:cTn>
                                        <p:tgtEl>
                                          <p:spTgt spid="85">
                                            <p:txEl>
                                              <p:pRg st="0" end="0"/>
                                            </p:txEl>
                                          </p:spTgt>
                                        </p:tgtEl>
                                      </p:cBhvr>
                                    </p:animEffect>
                                    <p:anim calcmode="lin" valueType="num">
                                      <p:cBhvr>
                                        <p:cTn id="8" dur="1822" tmFilter="0,0; 0.14,0.36; 0.43,0.73; 0.71,0.91; 1.0,1.0">
                                          <p:stCondLst>
                                            <p:cond delay="0"/>
                                          </p:stCondLst>
                                        </p:cTn>
                                        <p:tgtEl>
                                          <p:spTgt spid="8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85">
                                            <p:txEl>
                                              <p:pRg st="0" end="0"/>
                                            </p:txEl>
                                          </p:spTgt>
                                        </p:tgtEl>
                                      </p:cBhvr>
                                      <p:to x="100000" y="60000"/>
                                    </p:animScale>
                                    <p:animScale>
                                      <p:cBhvr>
                                        <p:cTn id="14" dur="166" decel="50000">
                                          <p:stCondLst>
                                            <p:cond delay="676"/>
                                          </p:stCondLst>
                                        </p:cTn>
                                        <p:tgtEl>
                                          <p:spTgt spid="85">
                                            <p:txEl>
                                              <p:pRg st="0" end="0"/>
                                            </p:txEl>
                                          </p:spTgt>
                                        </p:tgtEl>
                                      </p:cBhvr>
                                      <p:to x="100000" y="100000"/>
                                    </p:animScale>
                                    <p:animScale>
                                      <p:cBhvr>
                                        <p:cTn id="15" dur="26">
                                          <p:stCondLst>
                                            <p:cond delay="1312"/>
                                          </p:stCondLst>
                                        </p:cTn>
                                        <p:tgtEl>
                                          <p:spTgt spid="85">
                                            <p:txEl>
                                              <p:pRg st="0" end="0"/>
                                            </p:txEl>
                                          </p:spTgt>
                                        </p:tgtEl>
                                      </p:cBhvr>
                                      <p:to x="100000" y="80000"/>
                                    </p:animScale>
                                    <p:animScale>
                                      <p:cBhvr>
                                        <p:cTn id="16" dur="166" decel="50000">
                                          <p:stCondLst>
                                            <p:cond delay="1338"/>
                                          </p:stCondLst>
                                        </p:cTn>
                                        <p:tgtEl>
                                          <p:spTgt spid="85">
                                            <p:txEl>
                                              <p:pRg st="0" end="0"/>
                                            </p:txEl>
                                          </p:spTgt>
                                        </p:tgtEl>
                                      </p:cBhvr>
                                      <p:to x="100000" y="100000"/>
                                    </p:animScale>
                                    <p:animScale>
                                      <p:cBhvr>
                                        <p:cTn id="17" dur="26">
                                          <p:stCondLst>
                                            <p:cond delay="1642"/>
                                          </p:stCondLst>
                                        </p:cTn>
                                        <p:tgtEl>
                                          <p:spTgt spid="85">
                                            <p:txEl>
                                              <p:pRg st="0" end="0"/>
                                            </p:txEl>
                                          </p:spTgt>
                                        </p:tgtEl>
                                      </p:cBhvr>
                                      <p:to x="100000" y="90000"/>
                                    </p:animScale>
                                    <p:animScale>
                                      <p:cBhvr>
                                        <p:cTn id="18" dur="166" decel="50000">
                                          <p:stCondLst>
                                            <p:cond delay="1668"/>
                                          </p:stCondLst>
                                        </p:cTn>
                                        <p:tgtEl>
                                          <p:spTgt spid="85">
                                            <p:txEl>
                                              <p:pRg st="0" end="0"/>
                                            </p:txEl>
                                          </p:spTgt>
                                        </p:tgtEl>
                                      </p:cBhvr>
                                      <p:to x="100000" y="100000"/>
                                    </p:animScale>
                                    <p:animScale>
                                      <p:cBhvr>
                                        <p:cTn id="19" dur="26">
                                          <p:stCondLst>
                                            <p:cond delay="1808"/>
                                          </p:stCondLst>
                                        </p:cTn>
                                        <p:tgtEl>
                                          <p:spTgt spid="85">
                                            <p:txEl>
                                              <p:pRg st="0" end="0"/>
                                            </p:txEl>
                                          </p:spTgt>
                                        </p:tgtEl>
                                      </p:cBhvr>
                                      <p:to x="100000" y="95000"/>
                                    </p:animScale>
                                    <p:animScale>
                                      <p:cBhvr>
                                        <p:cTn id="20" dur="166" decel="50000">
                                          <p:stCondLst>
                                            <p:cond delay="1834"/>
                                          </p:stCondLst>
                                        </p:cTn>
                                        <p:tgtEl>
                                          <p:spTgt spid="8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390037" y="246309"/>
            <a:ext cx="8230082" cy="5022328"/>
          </a:xfrm>
          <a:prstGeom prst="rect">
            <a:avLst/>
          </a:prstGeom>
        </p:spPr>
        <p:txBody>
          <a:bodyPr spcFirstLastPara="1" wrap="square" lIns="91425" tIns="91425" rIns="91425" bIns="91425" anchor="b" anchorCtr="0">
            <a:noAutofit/>
          </a:bodyPr>
          <a:lstStyle/>
          <a:p>
            <a:pPr algn="l"/>
            <a:r>
              <a:rPr lang="en-IN" sz="1800" b="1" dirty="0"/>
              <a:t>Cricket is part of the "club ball" games, like baseball, golf, hockey, tennis, squash, badminton, and table tennis.</a:t>
            </a:r>
            <a:br>
              <a:rPr lang="en-IN" sz="1800" b="1" dirty="0"/>
            </a:br>
            <a:br>
              <a:rPr lang="en-IN" sz="1800" dirty="0"/>
            </a:br>
            <a:r>
              <a:rPr lang="en-IN" sz="1800" b="1" dirty="0"/>
              <a:t>Cricket is unique due to the presence of a solid target structure called the wicket.</a:t>
            </a:r>
            <a:br>
              <a:rPr lang="en-IN" sz="1800" b="1" dirty="0"/>
            </a:br>
            <a:br>
              <a:rPr lang="en-IN" sz="1800" dirty="0"/>
            </a:br>
            <a:r>
              <a:rPr lang="en-IN" sz="1800" b="1" dirty="0"/>
              <a:t>Players aim the ball at the wicket and defend it, distinguishing it from other club ball games.</a:t>
            </a:r>
            <a:br>
              <a:rPr lang="en-IN" sz="1800" b="1" dirty="0"/>
            </a:br>
            <a:br>
              <a:rPr lang="en-IN" sz="1800" dirty="0"/>
            </a:br>
            <a:r>
              <a:rPr lang="en-IN" sz="1800" b="1" dirty="0"/>
              <a:t>Historically, cricket's origins are linked to herding practices involving wicket gates.</a:t>
            </a:r>
            <a:br>
              <a:rPr lang="en-IN" sz="1800" b="1" dirty="0"/>
            </a:br>
            <a:br>
              <a:rPr lang="en-IN" sz="1800" dirty="0"/>
            </a:br>
            <a:r>
              <a:rPr lang="en-IN" sz="1800" b="1" dirty="0"/>
              <a:t>The cricket historian Harry </a:t>
            </a:r>
            <a:r>
              <a:rPr lang="en-IN" sz="1800" b="1" dirty="0" err="1"/>
              <a:t>Altham</a:t>
            </a:r>
            <a:r>
              <a:rPr lang="en-IN" sz="1800" b="1" dirty="0"/>
              <a:t> categorized club ball games into three groups: hockey, golf, and cricket, based on their target structures and gameplay.</a:t>
            </a:r>
            <a:br>
              <a:rPr lang="en-IN" sz="1800" dirty="0"/>
            </a:br>
            <a:endParaRPr sz="1700" dirty="0">
              <a:solidFill>
                <a:schemeClr val="bg1"/>
              </a:solidFill>
              <a:effectLst>
                <a:outerShdw blurRad="38100" dist="38100" dir="2700000" algn="tl">
                  <a:srgbClr val="000000">
                    <a:alpha val="43137"/>
                  </a:srgbClr>
                </a:outerShdw>
              </a:effectLst>
              <a:latin typeface="Algerian" pitchFamily="82" charset="0"/>
            </a:endParaRPr>
          </a:p>
        </p:txBody>
      </p: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66;p13"/>
          <p:cNvSpPr txBox="1">
            <a:spLocks noGrp="1"/>
          </p:cNvSpPr>
          <p:nvPr>
            <p:ph type="subTitle" idx="1"/>
          </p:nvPr>
        </p:nvSpPr>
        <p:spPr>
          <a:xfrm>
            <a:off x="2289659" y="95098"/>
            <a:ext cx="4652466" cy="892454"/>
          </a:xfrm>
          <a:prstGeom prst="rect">
            <a:avLst/>
          </a:prstGeom>
        </p:spPr>
        <p:txBody>
          <a:bodyPr spcFirstLastPara="1" wrap="square" lIns="91425" tIns="91425" rIns="91425" bIns="91425" anchor="t" anchorCtr="0">
            <a:noAutofit/>
          </a:bodyPr>
          <a:lstStyle/>
          <a:p>
            <a:pPr marL="0" lvl="0" indent="0"/>
            <a:r>
              <a:rPr lang="en-IN" dirty="0">
                <a:solidFill>
                  <a:schemeClr val="accent6">
                    <a:lumMod val="75000"/>
                  </a:schemeClr>
                </a:solidFill>
                <a:effectLst>
                  <a:outerShdw blurRad="38100" dist="38100" dir="2700000" algn="tl">
                    <a:srgbClr val="000000">
                      <a:alpha val="43137"/>
                    </a:srgbClr>
                  </a:outerShdw>
                </a:effectLst>
                <a:latin typeface="Arial Rounded MT Bold" pitchFamily="34" charset="0"/>
              </a:rPr>
              <a:t>HISTORY</a:t>
            </a:r>
            <a:endParaRPr dirty="0">
              <a:solidFill>
                <a:schemeClr val="accent6">
                  <a:lumMod val="75000"/>
                </a:schemeClr>
              </a:solidFill>
              <a:effectLst>
                <a:outerShdw blurRad="38100" dist="38100" dir="2700000" algn="tl">
                  <a:srgbClr val="000000">
                    <a:alpha val="43137"/>
                  </a:srgbClr>
                </a:outerShdw>
              </a:effectLst>
              <a:latin typeface="Arial Rounded MT Bold" pitchFamily="34" charset="0"/>
            </a:endParaRPr>
          </a:p>
        </p:txBody>
      </p:sp>
    </p:spTree>
    <p:extLst>
      <p:ext uri="{BB962C8B-B14F-4D97-AF65-F5344CB8AC3E}">
        <p14:creationId xmlns:p14="http://schemas.microsoft.com/office/powerpoint/2010/main" val="3589145935"/>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750" fill="hold"/>
                                        <p:tgtEl>
                                          <p:spTgt spid="65"/>
                                        </p:tgtEl>
                                        <p:attrNameLst>
                                          <p:attrName>ppt_w</p:attrName>
                                        </p:attrNameLst>
                                      </p:cBhvr>
                                      <p:tavLst>
                                        <p:tav tm="0">
                                          <p:val>
                                            <p:fltVal val="0"/>
                                          </p:val>
                                        </p:tav>
                                        <p:tav tm="100000">
                                          <p:val>
                                            <p:strVal val="#ppt_w"/>
                                          </p:val>
                                        </p:tav>
                                      </p:tavLst>
                                    </p:anim>
                                    <p:anim calcmode="lin" valueType="num">
                                      <p:cBhvr>
                                        <p:cTn id="8" dur="750" fill="hold"/>
                                        <p:tgtEl>
                                          <p:spTgt spid="65"/>
                                        </p:tgtEl>
                                        <p:attrNameLst>
                                          <p:attrName>ppt_h</p:attrName>
                                        </p:attrNameLst>
                                      </p:cBhvr>
                                      <p:tavLst>
                                        <p:tav tm="0">
                                          <p:val>
                                            <p:fltVal val="0"/>
                                          </p:val>
                                        </p:tav>
                                        <p:tav tm="100000">
                                          <p:val>
                                            <p:strVal val="#ppt_h"/>
                                          </p:val>
                                        </p:tav>
                                      </p:tavLst>
                                    </p:anim>
                                    <p:animEffect transition="in" filter="fade">
                                      <p:cBhvr>
                                        <p:cTn id="9"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p:nvPr/>
        </p:nvSpPr>
        <p:spPr>
          <a:xfrm rot="5400000">
            <a:off x="3924515" y="-1319172"/>
            <a:ext cx="947132" cy="4990857"/>
          </a:xfrm>
          <a:prstGeom prst="rect">
            <a:avLst/>
          </a:prstGeom>
          <a:noFill/>
          <a:ln w="19050" cap="flat" cmpd="sng">
            <a:solidFill>
              <a:srgbClr val="AA9DC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txBox="1"/>
          <p:nvPr/>
        </p:nvSpPr>
        <p:spPr>
          <a:xfrm>
            <a:off x="737075" y="1241975"/>
            <a:ext cx="2900700" cy="45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BFBFB"/>
                </a:solidFill>
                <a:latin typeface="Montserrat ExtraBold"/>
                <a:ea typeface="Montserrat ExtraBold"/>
                <a:cs typeface="Montserrat ExtraBold"/>
                <a:sym typeface="Montserrat ExtraBold"/>
              </a:rPr>
              <a:t> </a:t>
            </a:r>
            <a:endParaRPr sz="1800">
              <a:solidFill>
                <a:srgbClr val="FBFBFB"/>
              </a:solidFill>
              <a:latin typeface="Montserrat ExtraBold"/>
              <a:ea typeface="Montserrat ExtraBold"/>
              <a:cs typeface="Montserrat ExtraBold"/>
              <a:sym typeface="Montserrat ExtraBold"/>
            </a:endParaRPr>
          </a:p>
        </p:txBody>
      </p:sp>
      <p:sp>
        <p:nvSpPr>
          <p:cNvPr id="75" name="Google Shape;75;p14"/>
          <p:cNvSpPr txBox="1"/>
          <p:nvPr/>
        </p:nvSpPr>
        <p:spPr>
          <a:xfrm rot="1446">
            <a:off x="4746002" y="1271685"/>
            <a:ext cx="7131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rgbClr val="FBFBFB"/>
              </a:solidFill>
              <a:latin typeface="Montserrat ExtraBold"/>
              <a:ea typeface="Montserrat ExtraBold"/>
              <a:cs typeface="Montserrat ExtraBold"/>
              <a:sym typeface="Montserrat ExtraBold"/>
            </a:endParaRPr>
          </a:p>
        </p:txBody>
      </p:sp>
      <p:sp>
        <p:nvSpPr>
          <p:cNvPr id="78" name="Google Shape;78;p14"/>
          <p:cNvSpPr txBox="1"/>
          <p:nvPr/>
        </p:nvSpPr>
        <p:spPr>
          <a:xfrm>
            <a:off x="720000" y="595950"/>
            <a:ext cx="7704000" cy="3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dirty="0">
              <a:solidFill>
                <a:srgbClr val="FBFBFB"/>
              </a:solidFill>
              <a:latin typeface="Montserrat ExtraBold"/>
              <a:ea typeface="Montserrat ExtraBold"/>
              <a:cs typeface="Montserrat ExtraBold"/>
              <a:sym typeface="Montserrat ExtraBold"/>
            </a:endParaRPr>
          </a:p>
        </p:txBody>
      </p:sp>
      <p:cxnSp>
        <p:nvCxnSpPr>
          <p:cNvPr id="79" name="Google Shape;79;p14"/>
          <p:cNvCxnSpPr/>
          <p:nvPr/>
        </p:nvCxnSpPr>
        <p:spPr>
          <a:xfrm>
            <a:off x="2515131" y="1859752"/>
            <a:ext cx="3765900" cy="0"/>
          </a:xfrm>
          <a:prstGeom prst="straightConnector1">
            <a:avLst/>
          </a:prstGeom>
          <a:noFill/>
          <a:ln w="19050" cap="flat" cmpd="sng">
            <a:solidFill>
              <a:srgbClr val="AA9DCB"/>
            </a:solidFill>
            <a:prstDash val="solid"/>
            <a:round/>
            <a:headEnd type="oval" w="med" len="med"/>
            <a:tailEnd type="oval" w="med" len="med"/>
          </a:ln>
        </p:spPr>
      </p:cxnSp>
      <p:sp>
        <p:nvSpPr>
          <p:cNvPr id="2" name="Rectangle 1"/>
          <p:cNvSpPr/>
          <p:nvPr/>
        </p:nvSpPr>
        <p:spPr>
          <a:xfrm>
            <a:off x="1474013" y="760050"/>
            <a:ext cx="5961888" cy="769441"/>
          </a:xfrm>
          <a:prstGeom prst="rect">
            <a:avLst/>
          </a:prstGeom>
        </p:spPr>
        <p:txBody>
          <a:bodyPr wrap="square">
            <a:spAutoFit/>
          </a:bodyPr>
          <a:lstStyle/>
          <a:p>
            <a:r>
              <a:rPr lang="en-US" b="1" dirty="0">
                <a:solidFill>
                  <a:schemeClr val="accent4">
                    <a:lumMod val="75000"/>
                  </a:schemeClr>
                </a:solidFill>
              </a:rPr>
              <a:t>            </a:t>
            </a:r>
            <a:r>
              <a:rPr lang="en-US" sz="4400" b="1" dirty="0">
                <a:solidFill>
                  <a:schemeClr val="accent4">
                    <a:lumMod val="75000"/>
                  </a:schemeClr>
                </a:solidFill>
              </a:rPr>
              <a:t>Women's cricket</a:t>
            </a:r>
            <a:endParaRPr lang="en-IN" sz="4400" b="1" dirty="0">
              <a:solidFill>
                <a:schemeClr val="accent4">
                  <a:lumMod val="75000"/>
                </a:schemeClr>
              </a:solidFill>
            </a:endParaRPr>
          </a:p>
        </p:txBody>
      </p:sp>
    </p:spTree>
    <p:extLst>
      <p:ext uri="{BB962C8B-B14F-4D97-AF65-F5344CB8AC3E}">
        <p14:creationId xmlns:p14="http://schemas.microsoft.com/office/powerpoint/2010/main" val="270196962"/>
      </p:ext>
    </p:extLst>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91440" y="107602"/>
            <a:ext cx="6441034" cy="4909036"/>
          </a:xfrm>
          <a:prstGeom prst="rect">
            <a:avLst/>
          </a:prstGeom>
        </p:spPr>
        <p:txBody>
          <a:bodyPr wrap="square">
            <a:spAutoFit/>
          </a:bodyPr>
          <a:lstStyle/>
          <a:p>
            <a:r>
              <a:rPr lang="en-IN" sz="4400" b="1" dirty="0">
                <a:solidFill>
                  <a:srgbClr val="FFFF00"/>
                </a:solidFill>
              </a:rPr>
              <a:t>Women's cricket</a:t>
            </a:r>
          </a:p>
          <a:p>
            <a:r>
              <a:rPr lang="en-IN" sz="1100" dirty="0">
                <a:solidFill>
                  <a:srgbClr val="FFFF00"/>
                </a:solidFill>
              </a:rPr>
              <a:t> </a:t>
            </a:r>
            <a:r>
              <a:rPr lang="en-IN" sz="1700" b="1" dirty="0">
                <a:solidFill>
                  <a:schemeClr val="bg1"/>
                </a:solidFill>
              </a:rPr>
              <a:t>Women's cricket originated in Surrey in 1745.</a:t>
            </a:r>
            <a:endParaRPr lang="en-IN" sz="1700" dirty="0">
              <a:solidFill>
                <a:schemeClr val="bg1"/>
              </a:solidFill>
            </a:endParaRPr>
          </a:p>
          <a:p>
            <a:r>
              <a:rPr lang="en-IN" sz="1700" b="1" dirty="0">
                <a:solidFill>
                  <a:schemeClr val="bg1"/>
                </a:solidFill>
              </a:rPr>
              <a:t>First women's Test Match: Australia </a:t>
            </a:r>
            <a:r>
              <a:rPr lang="en-IN" sz="1700" b="1" dirty="0" err="1">
                <a:solidFill>
                  <a:schemeClr val="bg1"/>
                </a:solidFill>
              </a:rPr>
              <a:t>vs</a:t>
            </a:r>
            <a:r>
              <a:rPr lang="en-IN" sz="1700" b="1" dirty="0">
                <a:solidFill>
                  <a:schemeClr val="bg1"/>
                </a:solidFill>
              </a:rPr>
              <a:t> England in December 1934.</a:t>
            </a:r>
          </a:p>
          <a:p>
            <a:endParaRPr lang="en-IN" sz="1700" dirty="0">
              <a:solidFill>
                <a:schemeClr val="bg1"/>
              </a:solidFill>
            </a:endParaRPr>
          </a:p>
          <a:p>
            <a:r>
              <a:rPr lang="en-IN" sz="1700" b="1" dirty="0">
                <a:solidFill>
                  <a:schemeClr val="bg1"/>
                </a:solidFill>
              </a:rPr>
              <a:t>New Zealand joined in the following year, and Netherlands became the tenth women's Test nation in 2007.</a:t>
            </a:r>
            <a:endParaRPr lang="en-IN" sz="1700" dirty="0">
              <a:solidFill>
                <a:schemeClr val="bg1"/>
              </a:solidFill>
            </a:endParaRPr>
          </a:p>
          <a:p>
            <a:r>
              <a:rPr lang="en-IN" sz="1700" b="1" dirty="0">
                <a:solidFill>
                  <a:schemeClr val="bg1"/>
                </a:solidFill>
              </a:rPr>
              <a:t>International Women's Cricket Council founded in 1958, merged with ICC in 2005.</a:t>
            </a:r>
          </a:p>
          <a:p>
            <a:endParaRPr lang="en-IN" sz="1700" dirty="0">
              <a:solidFill>
                <a:schemeClr val="bg1"/>
              </a:solidFill>
            </a:endParaRPr>
          </a:p>
          <a:p>
            <a:r>
              <a:rPr lang="en-IN" sz="1700" b="1" dirty="0">
                <a:solidFill>
                  <a:schemeClr val="bg1"/>
                </a:solidFill>
              </a:rPr>
              <a:t>First Women's Cricket World Cup held in England in 1973.</a:t>
            </a:r>
            <a:endParaRPr lang="en-IN" sz="1700" dirty="0">
              <a:solidFill>
                <a:schemeClr val="bg1"/>
              </a:solidFill>
            </a:endParaRPr>
          </a:p>
          <a:p>
            <a:r>
              <a:rPr lang="en-IN" sz="1700" b="1" dirty="0">
                <a:solidFill>
                  <a:schemeClr val="bg1"/>
                </a:solidFill>
              </a:rPr>
              <a:t>ICC Women's Rankings launched on 1 October 2015, covering all three formats.</a:t>
            </a:r>
          </a:p>
          <a:p>
            <a:endParaRPr lang="en-IN" sz="1700" dirty="0">
              <a:solidFill>
                <a:schemeClr val="bg1"/>
              </a:solidFill>
            </a:endParaRPr>
          </a:p>
          <a:p>
            <a:r>
              <a:rPr lang="en-IN" sz="1700" b="1" dirty="0">
                <a:solidFill>
                  <a:schemeClr val="bg1"/>
                </a:solidFill>
              </a:rPr>
              <a:t>In October 2018, Women's rankings split into separate ODI and T20I lists.</a:t>
            </a:r>
            <a:endParaRPr lang="en-IN" sz="1700" dirty="0">
              <a:solidFill>
                <a:schemeClr val="bg1"/>
              </a:solidFill>
            </a:endParaRPr>
          </a:p>
          <a:p>
            <a:endParaRPr lang="en-IN" b="1" dirty="0">
              <a:solidFill>
                <a:srgbClr val="FFFF00"/>
              </a:solidFill>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6532474" y="1645920"/>
            <a:ext cx="2501459" cy="2648102"/>
          </a:xfrm>
          <a:prstGeom prst="rect">
            <a:avLst/>
          </a:prstGeom>
          <a:noFill/>
          <a:ln>
            <a:noFill/>
          </a:ln>
        </p:spPr>
      </p:pic>
    </p:spTree>
    <p:extLst>
      <p:ext uri="{BB962C8B-B14F-4D97-AF65-F5344CB8AC3E}">
        <p14:creationId xmlns:p14="http://schemas.microsoft.com/office/powerpoint/2010/main" val="2863524686"/>
      </p:ext>
    </p:extLst>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263344" y="1173182"/>
            <a:ext cx="8558785" cy="3970318"/>
          </a:xfrm>
          <a:prstGeom prst="rect">
            <a:avLst/>
          </a:prstGeom>
        </p:spPr>
        <p:txBody>
          <a:bodyPr wrap="square">
            <a:spAutoFit/>
          </a:bodyPr>
          <a:lstStyle/>
          <a:p>
            <a:endParaRPr lang="en-IN" sz="1800" dirty="0">
              <a:solidFill>
                <a:schemeClr val="bg1"/>
              </a:solidFill>
            </a:endParaRPr>
          </a:p>
          <a:p>
            <a:r>
              <a:rPr lang="en-IN" sz="1800" b="1" dirty="0">
                <a:solidFill>
                  <a:schemeClr val="bg1"/>
                </a:solidFill>
              </a:rPr>
              <a:t>Currently has 105 member nations, including twelve with full membership for Test cricket.</a:t>
            </a:r>
          </a:p>
          <a:p>
            <a:endParaRPr lang="en-IN" sz="1800" dirty="0">
              <a:solidFill>
                <a:schemeClr val="bg1"/>
              </a:solidFill>
            </a:endParaRPr>
          </a:p>
          <a:p>
            <a:r>
              <a:rPr lang="en-IN" sz="1800" b="1" dirty="0">
                <a:solidFill>
                  <a:schemeClr val="bg1"/>
                </a:solidFill>
              </a:rPr>
              <a:t>Responsible for organizing major international tournaments like the Cricket World Cup for men and women.</a:t>
            </a:r>
          </a:p>
          <a:p>
            <a:endParaRPr lang="en-IN" sz="1800" dirty="0">
              <a:solidFill>
                <a:schemeClr val="bg1"/>
              </a:solidFill>
            </a:endParaRPr>
          </a:p>
          <a:p>
            <a:r>
              <a:rPr lang="en-IN" sz="1800" b="1" dirty="0">
                <a:solidFill>
                  <a:schemeClr val="bg1"/>
                </a:solidFill>
              </a:rPr>
              <a:t>Appoints umpires and referees for sanctioned Test matches, Limited Overs Internationals, and Twenty20 Internationals.</a:t>
            </a:r>
          </a:p>
          <a:p>
            <a:endParaRPr lang="en-IN" sz="1800" dirty="0">
              <a:solidFill>
                <a:schemeClr val="bg1"/>
              </a:solidFill>
            </a:endParaRPr>
          </a:p>
          <a:p>
            <a:r>
              <a:rPr lang="en-IN" sz="1800" b="1" dirty="0">
                <a:solidFill>
                  <a:schemeClr val="bg1"/>
                </a:solidFill>
              </a:rPr>
              <a:t>Each member nation has its national cricket board, regulating matches, selecting national squads, and organizing tours.</a:t>
            </a:r>
            <a:endParaRPr lang="en-IN" sz="1800" dirty="0">
              <a:solidFill>
                <a:schemeClr val="bg1"/>
              </a:solidFill>
            </a:endParaRPr>
          </a:p>
          <a:p>
            <a:pPr lvl="0">
              <a:buClr>
                <a:schemeClr val="dk1"/>
              </a:buClr>
              <a:buSzPts val="1100"/>
            </a:pPr>
            <a:endParaRPr lang="en-IN" sz="1800" dirty="0">
              <a:solidFill>
                <a:schemeClr val="bg1"/>
              </a:solidFill>
            </a:endParaRPr>
          </a:p>
          <a:p>
            <a:pPr lvl="0" algn="ctr"/>
            <a:endParaRPr lang="en-IN" sz="1800" b="1" dirty="0">
              <a:solidFill>
                <a:schemeClr val="bg1"/>
              </a:solidFill>
            </a:endParaRPr>
          </a:p>
        </p:txBody>
      </p:sp>
      <p:sp>
        <p:nvSpPr>
          <p:cNvPr id="2" name="Rectangle 1"/>
          <p:cNvSpPr/>
          <p:nvPr/>
        </p:nvSpPr>
        <p:spPr>
          <a:xfrm>
            <a:off x="209759" y="145825"/>
            <a:ext cx="6793553" cy="3424014"/>
          </a:xfrm>
          <a:prstGeom prst="rect">
            <a:avLst/>
          </a:prstGeom>
        </p:spPr>
        <p:txBody>
          <a:bodyPr wrap="square">
            <a:spAutoFit/>
          </a:bodyPr>
          <a:lstStyle/>
          <a:p>
            <a:r>
              <a:rPr lang="en-US" sz="3000" b="1" dirty="0">
                <a:solidFill>
                  <a:srgbClr val="FFC000"/>
                </a:solidFill>
              </a:rPr>
              <a:t>Governance</a:t>
            </a:r>
            <a:br>
              <a:rPr lang="en-US" sz="2400" b="1" dirty="0">
                <a:solidFill>
                  <a:srgbClr val="FFC000"/>
                </a:solidFill>
              </a:rPr>
            </a:br>
            <a:r>
              <a:rPr lang="en-US" sz="2000" dirty="0">
                <a:solidFill>
                  <a:schemeClr val="bg1"/>
                </a:solidFill>
                <a:latin typeface="+mj-lt"/>
              </a:rPr>
              <a:t>The </a:t>
            </a:r>
            <a:r>
              <a:rPr lang="en-US" sz="2000" u="sng" dirty="0">
                <a:solidFill>
                  <a:schemeClr val="bg1"/>
                </a:solidFill>
                <a:latin typeface="+mj-lt"/>
              </a:rPr>
              <a:t>International Cricket Council</a:t>
            </a:r>
            <a:r>
              <a:rPr lang="en-US" sz="2000" dirty="0">
                <a:solidFill>
                  <a:schemeClr val="bg1"/>
                </a:solidFill>
                <a:latin typeface="+mj-lt"/>
              </a:rPr>
              <a:t> (ICC),is the global governing body of cricket. </a:t>
            </a:r>
            <a:br>
              <a:rPr lang="en-IN" sz="2000" dirty="0">
                <a:solidFill>
                  <a:srgbClr val="FFC000"/>
                </a:solidFill>
                <a:latin typeface="+mj-lt"/>
              </a:rPr>
            </a:br>
            <a:r>
              <a:rPr lang="en-US" sz="2000" dirty="0">
                <a:solidFill>
                  <a:srgbClr val="FFC000"/>
                </a:solidFill>
                <a:latin typeface="+mj-lt"/>
              </a:rPr>
              <a:t> </a:t>
            </a:r>
            <a:br>
              <a:rPr lang="en-IN" sz="2000" dirty="0">
                <a:solidFill>
                  <a:srgbClr val="FFC000"/>
                </a:solidFill>
                <a:latin typeface="+mj-lt"/>
              </a:rPr>
            </a:br>
            <a:endParaRPr lang="en-IN" sz="2000" dirty="0">
              <a:solidFill>
                <a:srgbClr val="FFC000"/>
              </a:solidFill>
              <a:latin typeface="+mj-lt"/>
            </a:endParaRPr>
          </a:p>
          <a:p>
            <a:endParaRPr lang="en-IN" sz="2400" dirty="0">
              <a:solidFill>
                <a:srgbClr val="FFC000"/>
              </a:solidFill>
            </a:endParaRPr>
          </a:p>
          <a:p>
            <a:endParaRPr lang="en-IN" sz="2400" dirty="0">
              <a:solidFill>
                <a:srgbClr val="FFC000"/>
              </a:solidFill>
            </a:endParaRPr>
          </a:p>
          <a:p>
            <a:endParaRPr lang="en-IN" sz="2400" dirty="0">
              <a:solidFill>
                <a:srgbClr val="FFC000"/>
              </a:solidFill>
            </a:endParaRPr>
          </a:p>
          <a:p>
            <a:br>
              <a:rPr lang="en-IN" sz="2400" b="1" dirty="0">
                <a:solidFill>
                  <a:srgbClr val="FFC000"/>
                </a:solidFill>
              </a:rPr>
            </a:br>
            <a:endParaRPr lang="en-IN" sz="1050" dirty="0">
              <a:solidFill>
                <a:srgbClr val="FFC000"/>
              </a:solidFill>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8008620" y="38071"/>
            <a:ext cx="1135380" cy="1135380"/>
          </a:xfrm>
          <a:prstGeom prst="rect">
            <a:avLst/>
          </a:prstGeom>
          <a:noFill/>
          <a:ln>
            <a:noFill/>
          </a:ln>
        </p:spPr>
      </p:pic>
    </p:spTree>
    <p:extLst>
      <p:ext uri="{BB962C8B-B14F-4D97-AF65-F5344CB8AC3E}">
        <p14:creationId xmlns:p14="http://schemas.microsoft.com/office/powerpoint/2010/main" val="2586803410"/>
      </p:ext>
    </p:extLst>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27280635"/>
              </p:ext>
            </p:extLst>
          </p:nvPr>
        </p:nvGraphicFramePr>
        <p:xfrm>
          <a:off x="194107" y="486841"/>
          <a:ext cx="7992534" cy="4365893"/>
        </p:xfrm>
        <a:graphic>
          <a:graphicData uri="http://schemas.openxmlformats.org/drawingml/2006/table">
            <a:tbl>
              <a:tblPr firstRow="1" firstCol="1" bandRow="1"/>
              <a:tblGrid>
                <a:gridCol w="2664178">
                  <a:extLst>
                    <a:ext uri="{9D8B030D-6E8A-4147-A177-3AD203B41FA5}">
                      <a16:colId xmlns:a16="http://schemas.microsoft.com/office/drawing/2014/main" val="20000"/>
                    </a:ext>
                  </a:extLst>
                </a:gridCol>
                <a:gridCol w="2664178">
                  <a:extLst>
                    <a:ext uri="{9D8B030D-6E8A-4147-A177-3AD203B41FA5}">
                      <a16:colId xmlns:a16="http://schemas.microsoft.com/office/drawing/2014/main" val="20001"/>
                    </a:ext>
                  </a:extLst>
                </a:gridCol>
                <a:gridCol w="2664178">
                  <a:extLst>
                    <a:ext uri="{9D8B030D-6E8A-4147-A177-3AD203B41FA5}">
                      <a16:colId xmlns:a16="http://schemas.microsoft.com/office/drawing/2014/main" val="20002"/>
                    </a:ext>
                  </a:extLst>
                </a:gridCol>
              </a:tblGrid>
              <a:tr h="0">
                <a:tc>
                  <a:txBody>
                    <a:bodyPr/>
                    <a:lstStyle/>
                    <a:p>
                      <a:pPr algn="ctr">
                        <a:lnSpc>
                          <a:spcPct val="107000"/>
                        </a:lnSpc>
                        <a:spcBef>
                          <a:spcPts val="1200"/>
                        </a:spcBef>
                        <a:spcAft>
                          <a:spcPts val="1200"/>
                        </a:spcAft>
                      </a:pPr>
                      <a:r>
                        <a:rPr lang="en-US" sz="1200" b="1" dirty="0">
                          <a:solidFill>
                            <a:schemeClr val="bg1"/>
                          </a:solidFill>
                          <a:effectLst/>
                        </a:rPr>
                        <a:t>Nation</a:t>
                      </a:r>
                      <a:endParaRPr lang="en-IN" sz="1200" b="1" dirty="0">
                        <a:solidFill>
                          <a:schemeClr val="bg1"/>
                        </a:solidFill>
                        <a:effectLst/>
                        <a:latin typeface="Calibri"/>
                        <a:ea typeface="Calibri"/>
                        <a:cs typeface="Times New Roman"/>
                      </a:endParaRPr>
                    </a:p>
                  </a:txBody>
                  <a:tcPr marL="56693" marR="186025" marT="28347" marB="28347" anchor="ctr"/>
                </a:tc>
                <a:tc>
                  <a:txBody>
                    <a:bodyPr/>
                    <a:lstStyle/>
                    <a:p>
                      <a:pPr algn="ctr">
                        <a:lnSpc>
                          <a:spcPct val="107000"/>
                        </a:lnSpc>
                        <a:spcBef>
                          <a:spcPts val="1200"/>
                        </a:spcBef>
                        <a:spcAft>
                          <a:spcPts val="1200"/>
                        </a:spcAft>
                      </a:pPr>
                      <a:r>
                        <a:rPr lang="en-US" sz="1200" b="1">
                          <a:solidFill>
                            <a:schemeClr val="bg1"/>
                          </a:solidFill>
                          <a:effectLst/>
                        </a:rPr>
                        <a:t>Governing body</a:t>
                      </a:r>
                      <a:endParaRPr lang="en-IN" sz="1200" b="1">
                        <a:solidFill>
                          <a:schemeClr val="bg1"/>
                        </a:solidFill>
                        <a:effectLst/>
                        <a:latin typeface="Calibri"/>
                        <a:ea typeface="Calibri"/>
                        <a:cs typeface="Times New Roman"/>
                      </a:endParaRPr>
                    </a:p>
                  </a:txBody>
                  <a:tcPr marL="56693" marR="186025" marT="28347" marB="28347" anchor="ctr"/>
                </a:tc>
                <a:tc>
                  <a:txBody>
                    <a:bodyPr/>
                    <a:lstStyle/>
                    <a:p>
                      <a:pPr algn="ctr">
                        <a:lnSpc>
                          <a:spcPct val="107000"/>
                        </a:lnSpc>
                        <a:spcBef>
                          <a:spcPts val="1200"/>
                        </a:spcBef>
                        <a:spcAft>
                          <a:spcPts val="1200"/>
                        </a:spcAft>
                      </a:pPr>
                      <a:r>
                        <a:rPr lang="en-US" sz="1200" b="1" dirty="0">
                          <a:solidFill>
                            <a:schemeClr val="bg1"/>
                          </a:solidFill>
                          <a:effectLst/>
                        </a:rPr>
                        <a:t>Full Member since</a:t>
                      </a:r>
                      <a:endParaRPr lang="en-IN" sz="1200" b="1" dirty="0">
                        <a:solidFill>
                          <a:schemeClr val="bg1"/>
                        </a:solidFill>
                        <a:effectLst/>
                        <a:latin typeface="Calibri"/>
                        <a:ea typeface="Calibri"/>
                        <a:cs typeface="Times New Roman"/>
                      </a:endParaRPr>
                    </a:p>
                  </a:txBody>
                  <a:tcPr marL="56693" marR="186025" marT="28347" marB="28347" anchor="ctr"/>
                </a:tc>
                <a:extLst>
                  <a:ext uri="{0D108BD9-81ED-4DB2-BD59-A6C34878D82A}">
                    <a16:rowId xmlns:a16="http://schemas.microsoft.com/office/drawing/2014/main" val="10000"/>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3" tooltip="Afghanistan">
                            <a:extLst>
                              <a:ext uri="{A12FA001-AC4F-418D-AE19-62706E023703}">
                                <ahyp:hlinkClr xmlns:ahyp="http://schemas.microsoft.com/office/drawing/2018/hyperlinkcolor" val="tx"/>
                              </a:ext>
                            </a:extLst>
                          </a:hlinkClick>
                        </a:rPr>
                        <a:t>Afghanistan</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4" tooltip="Afghanistan Cricket Board">
                            <a:extLst>
                              <a:ext uri="{A12FA001-AC4F-418D-AE19-62706E023703}">
                                <ahyp:hlinkClr xmlns:ahyp="http://schemas.microsoft.com/office/drawing/2018/hyperlinkcolor" val="tx"/>
                              </a:ext>
                            </a:extLst>
                          </a:hlinkClick>
                        </a:rPr>
                        <a:t>Afghanistan Cricket Board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22 June 2017</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1"/>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5" tooltip="Australia">
                            <a:extLst>
                              <a:ext uri="{A12FA001-AC4F-418D-AE19-62706E023703}">
                                <ahyp:hlinkClr xmlns:ahyp="http://schemas.microsoft.com/office/drawing/2018/hyperlinkcolor" val="tx"/>
                              </a:ext>
                            </a:extLst>
                          </a:hlinkClick>
                        </a:rPr>
                        <a:t>Australia</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6" tooltip="Cricket Australia">
                            <a:extLst>
                              <a:ext uri="{A12FA001-AC4F-418D-AE19-62706E023703}">
                                <ahyp:hlinkClr xmlns:ahyp="http://schemas.microsoft.com/office/drawing/2018/hyperlinkcolor" val="tx"/>
                              </a:ext>
                            </a:extLst>
                          </a:hlinkClick>
                        </a:rPr>
                        <a:t>Cricket Australia</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15 July 1909</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2"/>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7" tooltip="Bangladesh">
                            <a:extLst>
                              <a:ext uri="{A12FA001-AC4F-418D-AE19-62706E023703}">
                                <ahyp:hlinkClr xmlns:ahyp="http://schemas.microsoft.com/office/drawing/2018/hyperlinkcolor" val="tx"/>
                              </a:ext>
                            </a:extLst>
                          </a:hlinkClick>
                        </a:rPr>
                        <a:t>Bangladesh</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8" tooltip="Bangladesh Cricket Board">
                            <a:extLst>
                              <a:ext uri="{A12FA001-AC4F-418D-AE19-62706E023703}">
                                <ahyp:hlinkClr xmlns:ahyp="http://schemas.microsoft.com/office/drawing/2018/hyperlinkcolor" val="tx"/>
                              </a:ext>
                            </a:extLst>
                          </a:hlinkClick>
                        </a:rPr>
                        <a:t>Bangladesh Cricket Board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26 June 2000</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3"/>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9" tooltip="England">
                            <a:extLst>
                              <a:ext uri="{A12FA001-AC4F-418D-AE19-62706E023703}">
                                <ahyp:hlinkClr xmlns:ahyp="http://schemas.microsoft.com/office/drawing/2018/hyperlinkcolor" val="tx"/>
                              </a:ext>
                            </a:extLst>
                          </a:hlinkClick>
                        </a:rPr>
                        <a:t>England</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0" tooltip="England and Wales Cricket Board">
                            <a:extLst>
                              <a:ext uri="{A12FA001-AC4F-418D-AE19-62706E023703}">
                                <ahyp:hlinkClr xmlns:ahyp="http://schemas.microsoft.com/office/drawing/2018/hyperlinkcolor" val="tx"/>
                              </a:ext>
                            </a:extLst>
                          </a:hlinkClick>
                        </a:rPr>
                        <a:t>England and Wales Cricket Board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15 July 1909</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4"/>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1" tooltip="India">
                            <a:extLst>
                              <a:ext uri="{A12FA001-AC4F-418D-AE19-62706E023703}">
                                <ahyp:hlinkClr xmlns:ahyp="http://schemas.microsoft.com/office/drawing/2018/hyperlinkcolor" val="tx"/>
                              </a:ext>
                            </a:extLst>
                          </a:hlinkClick>
                        </a:rPr>
                        <a:t>India</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2" tooltip="Board of Control for Cricket in India">
                            <a:extLst>
                              <a:ext uri="{A12FA001-AC4F-418D-AE19-62706E023703}">
                                <ahyp:hlinkClr xmlns:ahyp="http://schemas.microsoft.com/office/drawing/2018/hyperlinkcolor" val="tx"/>
                              </a:ext>
                            </a:extLst>
                          </a:hlinkClick>
                        </a:rPr>
                        <a:t>Board of Control for Cricket in India</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31 May 1926</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5"/>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3" tooltip="Ireland">
                            <a:extLst>
                              <a:ext uri="{A12FA001-AC4F-418D-AE19-62706E023703}">
                                <ahyp:hlinkClr xmlns:ahyp="http://schemas.microsoft.com/office/drawing/2018/hyperlinkcolor" val="tx"/>
                              </a:ext>
                            </a:extLst>
                          </a:hlinkClick>
                        </a:rPr>
                        <a:t>Ireland</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4" tooltip="Cricket Ireland">
                            <a:extLst>
                              <a:ext uri="{A12FA001-AC4F-418D-AE19-62706E023703}">
                                <ahyp:hlinkClr xmlns:ahyp="http://schemas.microsoft.com/office/drawing/2018/hyperlinkcolor" val="tx"/>
                              </a:ext>
                            </a:extLst>
                          </a:hlinkClick>
                        </a:rPr>
                        <a:t>Cricket Ireland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22 June 2017</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6"/>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5" tooltip="New Zealand">
                            <a:extLst>
                              <a:ext uri="{A12FA001-AC4F-418D-AE19-62706E023703}">
                                <ahyp:hlinkClr xmlns:ahyp="http://schemas.microsoft.com/office/drawing/2018/hyperlinkcolor" val="tx"/>
                              </a:ext>
                            </a:extLst>
                          </a:hlinkClick>
                        </a:rPr>
                        <a:t>New Zealand</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6" tooltip="New Zealand Cricket">
                            <a:extLst>
                              <a:ext uri="{A12FA001-AC4F-418D-AE19-62706E023703}">
                                <ahyp:hlinkClr xmlns:ahyp="http://schemas.microsoft.com/office/drawing/2018/hyperlinkcolor" val="tx"/>
                              </a:ext>
                            </a:extLst>
                          </a:hlinkClick>
                        </a:rPr>
                        <a:t>New Zealand Cricket</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31 May 1926</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7"/>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7" tooltip="Pakistan">
                            <a:extLst>
                              <a:ext uri="{A12FA001-AC4F-418D-AE19-62706E023703}">
                                <ahyp:hlinkClr xmlns:ahyp="http://schemas.microsoft.com/office/drawing/2018/hyperlinkcolor" val="tx"/>
                              </a:ext>
                            </a:extLst>
                          </a:hlinkClick>
                        </a:rPr>
                        <a:t>Pakistan</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8" tooltip="Pakistan Cricket Board">
                            <a:extLst>
                              <a:ext uri="{A12FA001-AC4F-418D-AE19-62706E023703}">
                                <ahyp:hlinkClr xmlns:ahyp="http://schemas.microsoft.com/office/drawing/2018/hyperlinkcolor" val="tx"/>
                              </a:ext>
                            </a:extLst>
                          </a:hlinkClick>
                        </a:rPr>
                        <a:t>Pakistan Cricket Board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28 July 1952</a:t>
                      </a: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8"/>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9" tooltip="South Africa">
                            <a:extLst>
                              <a:ext uri="{A12FA001-AC4F-418D-AE19-62706E023703}">
                                <ahyp:hlinkClr xmlns:ahyp="http://schemas.microsoft.com/office/drawing/2018/hyperlinkcolor" val="tx"/>
                              </a:ext>
                            </a:extLst>
                          </a:hlinkClick>
                        </a:rPr>
                        <a:t>South Africa</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20" tooltip="Cricket South Africa">
                            <a:extLst>
                              <a:ext uri="{A12FA001-AC4F-418D-AE19-62706E023703}">
                                <ahyp:hlinkClr xmlns:ahyp="http://schemas.microsoft.com/office/drawing/2018/hyperlinkcolor" val="tx"/>
                              </a:ext>
                            </a:extLst>
                          </a:hlinkClick>
                        </a:rPr>
                        <a:t>Cricket South Africa</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15 July 1909</a:t>
                      </a: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9"/>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21" tooltip="Sri Lanka">
                            <a:extLst>
                              <a:ext uri="{A12FA001-AC4F-418D-AE19-62706E023703}">
                                <ahyp:hlinkClr xmlns:ahyp="http://schemas.microsoft.com/office/drawing/2018/hyperlinkcolor" val="tx"/>
                              </a:ext>
                            </a:extLst>
                          </a:hlinkClick>
                        </a:rPr>
                        <a:t>Sri Lanka</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22" tooltip="Sri Lanka Cricket">
                            <a:extLst>
                              <a:ext uri="{A12FA001-AC4F-418D-AE19-62706E023703}">
                                <ahyp:hlinkClr xmlns:ahyp="http://schemas.microsoft.com/office/drawing/2018/hyperlinkcolor" val="tx"/>
                              </a:ext>
                            </a:extLst>
                          </a:hlinkClick>
                        </a:rPr>
                        <a:t>Sri Lanka Cricket</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21 July 1981</a:t>
                      </a: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10"/>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23" tooltip="West Indies cricket team">
                            <a:extLst>
                              <a:ext uri="{A12FA001-AC4F-418D-AE19-62706E023703}">
                                <ahyp:hlinkClr xmlns:ahyp="http://schemas.microsoft.com/office/drawing/2018/hyperlinkcolor" val="tx"/>
                              </a:ext>
                            </a:extLst>
                          </a:hlinkClick>
                        </a:rPr>
                        <a:t>West Indies</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24" tooltip="Cricket West Indies">
                            <a:extLst>
                              <a:ext uri="{A12FA001-AC4F-418D-AE19-62706E023703}">
                                <ahyp:hlinkClr xmlns:ahyp="http://schemas.microsoft.com/office/drawing/2018/hyperlinkcolor" val="tx"/>
                              </a:ext>
                            </a:extLst>
                          </a:hlinkClick>
                        </a:rPr>
                        <a:t>Cricket West Indies</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31 May 1926</a:t>
                      </a: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11"/>
                  </a:ext>
                </a:extLst>
              </a:tr>
              <a:tr h="1028398">
                <a:tc>
                  <a:txBody>
                    <a:bodyPr/>
                    <a:lstStyle/>
                    <a:p>
                      <a:pPr algn="ctr">
                        <a:lnSpc>
                          <a:spcPct val="107000"/>
                        </a:lnSpc>
                        <a:spcBef>
                          <a:spcPts val="1200"/>
                        </a:spcBef>
                        <a:spcAft>
                          <a:spcPts val="1200"/>
                        </a:spcAft>
                      </a:pPr>
                      <a:r>
                        <a:rPr lang="en-US" sz="1200" b="1" u="sng" dirty="0">
                          <a:solidFill>
                            <a:srgbClr val="00B050"/>
                          </a:solidFill>
                          <a:effectLst/>
                          <a:hlinkClick r:id="rId25" tooltip="Zimbabwe">
                            <a:extLst>
                              <a:ext uri="{A12FA001-AC4F-418D-AE19-62706E023703}">
                                <ahyp:hlinkClr xmlns:ahyp="http://schemas.microsoft.com/office/drawing/2018/hyperlinkcolor" val="tx"/>
                              </a:ext>
                            </a:extLst>
                          </a:hlinkClick>
                        </a:rPr>
                        <a:t>Zimbabwe</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26" tooltip="Zimbabwe Cricket">
                            <a:extLst>
                              <a:ext uri="{A12FA001-AC4F-418D-AE19-62706E023703}">
                                <ahyp:hlinkClr xmlns:ahyp="http://schemas.microsoft.com/office/drawing/2018/hyperlinkcolor" val="tx"/>
                              </a:ext>
                            </a:extLst>
                          </a:hlinkClick>
                        </a:rPr>
                        <a:t>Zimbabwe Cricket</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6 July 1992</a:t>
                      </a:r>
                      <a:endParaRPr lang="en-IN" sz="1200" b="1" dirty="0">
                        <a:solidFill>
                          <a:schemeClr val="bg1"/>
                        </a:solidFill>
                        <a:effectLst/>
                      </a:endParaRPr>
                    </a:p>
                    <a:p>
                      <a:pPr>
                        <a:lnSpc>
                          <a:spcPct val="107000"/>
                        </a:lnSpc>
                        <a:spcBef>
                          <a:spcPts val="1200"/>
                        </a:spcBef>
                        <a:spcAft>
                          <a:spcPts val="1200"/>
                        </a:spcAft>
                      </a:pPr>
                      <a:br>
                        <a:rPr lang="en-US" sz="1200" b="1" dirty="0">
                          <a:solidFill>
                            <a:schemeClr val="bg1"/>
                          </a:solidFill>
                          <a:effectLst/>
                        </a:rPr>
                      </a:b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9255589"/>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1119224" y="595656"/>
            <a:ext cx="6441034" cy="523220"/>
          </a:xfrm>
          <a:prstGeom prst="rect">
            <a:avLst/>
          </a:prstGeom>
        </p:spPr>
        <p:txBody>
          <a:bodyPr wrap="square">
            <a:spAutoFit/>
          </a:bodyPr>
          <a:lstStyle/>
          <a:p>
            <a:pPr lvl="0" algn="ctr"/>
            <a:r>
              <a:rPr lang="en" sz="2800" b="1" dirty="0">
                <a:solidFill>
                  <a:srgbClr val="FFFF00"/>
                </a:solidFill>
              </a:rPr>
              <a:t>MAP VISULIZATION ABOVE DATA</a:t>
            </a:r>
            <a:endParaRPr lang="en-IN" sz="2800" b="1" dirty="0">
              <a:solidFill>
                <a:srgbClr val="FFFF00"/>
              </a:solidFill>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271064" y="1311064"/>
            <a:ext cx="5908669" cy="2639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519379" y="3950208"/>
            <a:ext cx="7710221" cy="1600438"/>
          </a:xfrm>
          <a:prstGeom prst="rect">
            <a:avLst/>
          </a:prstGeom>
        </p:spPr>
        <p:txBody>
          <a:bodyPr wrap="square">
            <a:spAutoFit/>
          </a:bodyPr>
          <a:lstStyle/>
          <a:p>
            <a:r>
              <a:rPr lang="en-IN" sz="1600" b="1" dirty="0">
                <a:solidFill>
                  <a:srgbClr val="92D050"/>
                </a:solidFill>
              </a:rPr>
              <a:t>ICC member nations. The (highest level) Test playing nations are shown in red; the associate member nations are shown in orange, with those with </a:t>
            </a:r>
            <a:r>
              <a:rPr lang="en-IN" sz="1600" b="1" u="sng" dirty="0">
                <a:solidFill>
                  <a:srgbClr val="92D050"/>
                </a:solidFill>
                <a:hlinkClick r:id="rId4" tooltip="One Day International"/>
              </a:rPr>
              <a:t>ODI </a:t>
            </a:r>
            <a:r>
              <a:rPr lang="en-IN" sz="1800" b="1" u="sng" dirty="0">
                <a:solidFill>
                  <a:srgbClr val="92D050"/>
                </a:solidFill>
                <a:hlinkClick r:id="rId4" tooltip="One Day International"/>
              </a:rPr>
              <a:t>status</a:t>
            </a:r>
            <a:r>
              <a:rPr lang="en-IN" sz="1600" b="1" dirty="0">
                <a:solidFill>
                  <a:srgbClr val="92D050"/>
                </a:solidFill>
              </a:rPr>
              <a:t> in a darker shade; suspended or former members are shown in dark grey.</a:t>
            </a:r>
          </a:p>
          <a:p>
            <a:r>
              <a:rPr lang="en-IN" sz="1600" b="1" dirty="0">
                <a:solidFill>
                  <a:srgbClr val="92D050"/>
                </a:solidFill>
              </a:rPr>
              <a:t> </a:t>
            </a:r>
          </a:p>
          <a:p>
            <a:pPr lvl="0" algn="ctr"/>
            <a:endParaRPr lang="en-IN" sz="1600" b="1" u="sng" dirty="0">
              <a:solidFill>
                <a:srgbClr val="92D050"/>
              </a:solidFill>
              <a:latin typeface="Barlow"/>
              <a:ea typeface="Barlow"/>
              <a:cs typeface="Barlow"/>
              <a:sym typeface="Barlow"/>
            </a:endParaRPr>
          </a:p>
        </p:txBody>
      </p:sp>
    </p:spTree>
    <p:extLst>
      <p:ext uri="{BB962C8B-B14F-4D97-AF65-F5344CB8AC3E}">
        <p14:creationId xmlns:p14="http://schemas.microsoft.com/office/powerpoint/2010/main" val="186859373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899768" y="200635"/>
            <a:ext cx="6441034" cy="1384995"/>
          </a:xfrm>
          <a:prstGeom prst="rect">
            <a:avLst/>
          </a:prstGeom>
        </p:spPr>
        <p:txBody>
          <a:bodyPr wrap="square">
            <a:spAutoFit/>
          </a:bodyPr>
          <a:lstStyle/>
          <a:p>
            <a:pPr lvl="0" algn="ctr"/>
            <a:r>
              <a:rPr lang="en-US" sz="2800" b="1" dirty="0">
                <a:solidFill>
                  <a:srgbClr val="FF0000"/>
                </a:solidFill>
              </a:rPr>
              <a:t>ICC survey reveals over a billion fans - 90% in subcontinent</a:t>
            </a:r>
            <a:br>
              <a:rPr lang="en-IN" sz="2800" b="1" dirty="0">
                <a:solidFill>
                  <a:srgbClr val="FF0000"/>
                </a:solidFill>
              </a:rPr>
            </a:br>
            <a:endParaRPr lang="en-IN" sz="2800" b="1" dirty="0">
              <a:solidFill>
                <a:srgbClr val="FF0000"/>
              </a:solidFill>
            </a:endParaRPr>
          </a:p>
        </p:txBody>
      </p:sp>
      <p:sp>
        <p:nvSpPr>
          <p:cNvPr id="2" name="Rectangle 1"/>
          <p:cNvSpPr/>
          <p:nvPr/>
        </p:nvSpPr>
        <p:spPr>
          <a:xfrm>
            <a:off x="409650" y="1442866"/>
            <a:ext cx="7710221" cy="3416320"/>
          </a:xfrm>
          <a:prstGeom prst="rect">
            <a:avLst/>
          </a:prstGeom>
        </p:spPr>
        <p:txBody>
          <a:bodyPr wrap="square">
            <a:spAutoFit/>
          </a:bodyPr>
          <a:lstStyle/>
          <a:p>
            <a:r>
              <a:rPr lang="en-IN" sz="1800" b="1" dirty="0">
                <a:solidFill>
                  <a:srgbClr val="FFFF00"/>
                </a:solidFill>
              </a:rPr>
              <a:t>952 million fans estimated in 14 surveyed countries, plus 87 million outside, with 90% from the subcontinent.</a:t>
            </a:r>
          </a:p>
          <a:p>
            <a:endParaRPr lang="en-IN" sz="1800" dirty="0">
              <a:solidFill>
                <a:srgbClr val="FFFF00"/>
              </a:solidFill>
            </a:endParaRPr>
          </a:p>
          <a:p>
            <a:r>
              <a:rPr lang="en-IN" sz="1800" b="1" dirty="0">
                <a:solidFill>
                  <a:srgbClr val="FFFF00"/>
                </a:solidFill>
              </a:rPr>
              <a:t>87% of fans desire cricket in the Olympics.</a:t>
            </a:r>
          </a:p>
          <a:p>
            <a:endParaRPr lang="en-IN" sz="1800" dirty="0">
              <a:solidFill>
                <a:srgbClr val="FFFF00"/>
              </a:solidFill>
            </a:endParaRPr>
          </a:p>
          <a:p>
            <a:r>
              <a:rPr lang="en-IN" sz="1800" b="1" dirty="0">
                <a:solidFill>
                  <a:srgbClr val="FFFF00"/>
                </a:solidFill>
              </a:rPr>
              <a:t>68% interested in women's cricket, 65% in Women's World Cup, and 70% want more live coverage of women's cricket.</a:t>
            </a:r>
          </a:p>
          <a:p>
            <a:endParaRPr lang="en-IN" sz="1800" dirty="0">
              <a:solidFill>
                <a:srgbClr val="FFFF00"/>
              </a:solidFill>
            </a:endParaRPr>
          </a:p>
          <a:p>
            <a:r>
              <a:rPr lang="en-IN" sz="1800" b="1" dirty="0">
                <a:solidFill>
                  <a:srgbClr val="FFFF00"/>
                </a:solidFill>
              </a:rPr>
              <a:t>Nearly 70% of the 16-69 age group sample interested in Test cricket, indicating its continued popularity.</a:t>
            </a:r>
            <a:endParaRPr lang="en-IN" sz="1800" dirty="0">
              <a:solidFill>
                <a:srgbClr val="FFFF00"/>
              </a:solidFill>
            </a:endParaRPr>
          </a:p>
          <a:p>
            <a:pPr lvl="0">
              <a:buClr>
                <a:schemeClr val="dk1"/>
              </a:buClr>
              <a:buSzPts val="1100"/>
            </a:pPr>
            <a:endParaRPr lang="en-IN" sz="1800" b="1" dirty="0">
              <a:solidFill>
                <a:srgbClr val="FFFF00"/>
              </a:solidFill>
            </a:endParaRPr>
          </a:p>
          <a:p>
            <a:pPr lvl="0" algn="ctr"/>
            <a:endParaRPr lang="en-IN" sz="1800" b="1" u="sng" dirty="0">
              <a:solidFill>
                <a:srgbClr val="FFFF00"/>
              </a:solidFill>
              <a:latin typeface="Barlow"/>
              <a:ea typeface="Barlow"/>
              <a:cs typeface="Barlow"/>
              <a:sym typeface="Barlow"/>
            </a:endParaRPr>
          </a:p>
        </p:txBody>
      </p:sp>
    </p:spTree>
    <p:extLst>
      <p:ext uri="{BB962C8B-B14F-4D97-AF65-F5344CB8AC3E}">
        <p14:creationId xmlns:p14="http://schemas.microsoft.com/office/powerpoint/2010/main" val="391908639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204825" y="623779"/>
            <a:ext cx="9398444" cy="2507126"/>
          </a:xfrm>
          <a:prstGeom prst="rect">
            <a:avLst/>
          </a:prstGeom>
        </p:spPr>
        <p:txBody>
          <a:bodyPr spcFirstLastPara="1" wrap="square" lIns="91425" tIns="91425" rIns="91425" bIns="91425" anchor="b" anchorCtr="0">
            <a:noAutofit/>
          </a:bodyPr>
          <a:lstStyle/>
          <a:p>
            <a:pPr lvl="0"/>
            <a:r>
              <a:rPr lang="en-US" sz="4800" dirty="0">
                <a:solidFill>
                  <a:schemeClr val="accent4">
                    <a:lumMod val="60000"/>
                    <a:lumOff val="40000"/>
                  </a:schemeClr>
                </a:solidFill>
              </a:rPr>
              <a:t>CRICKET: </a:t>
            </a:r>
            <a:br>
              <a:rPr lang="en-IN" sz="3000" dirty="0">
                <a:solidFill>
                  <a:schemeClr val="accent4">
                    <a:lumMod val="60000"/>
                    <a:lumOff val="40000"/>
                  </a:schemeClr>
                </a:solidFill>
              </a:rPr>
            </a:br>
            <a:endParaRPr sz="1800" dirty="0">
              <a:solidFill>
                <a:srgbClr val="00B0F0"/>
              </a:solidFill>
              <a:latin typeface="Algerian" pitchFamily="82" charset="0"/>
            </a:endParaRPr>
          </a:p>
        </p:txBody>
      </p:sp>
      <p:sp>
        <p:nvSpPr>
          <p:cNvPr id="66" name="Google Shape;66;p13"/>
          <p:cNvSpPr txBox="1">
            <a:spLocks noGrp="1"/>
          </p:cNvSpPr>
          <p:nvPr>
            <p:ph type="subTitle" idx="1"/>
          </p:nvPr>
        </p:nvSpPr>
        <p:spPr>
          <a:xfrm>
            <a:off x="433629" y="2701748"/>
            <a:ext cx="8517746" cy="548640"/>
          </a:xfrm>
          <a:prstGeom prst="rect">
            <a:avLst/>
          </a:prstGeom>
        </p:spPr>
        <p:txBody>
          <a:bodyPr spcFirstLastPara="1" wrap="square" lIns="91425" tIns="91425" rIns="91425" bIns="91425" anchor="t" anchorCtr="0">
            <a:noAutofit/>
          </a:bodyPr>
          <a:lstStyle/>
          <a:p>
            <a:pPr marL="0" lvl="0" indent="0"/>
            <a:r>
              <a:rPr lang="en-US" sz="2000" b="1" dirty="0">
                <a:solidFill>
                  <a:srgbClr val="00B0F0"/>
                </a:solidFill>
                <a:latin typeface="Algerian" pitchFamily="82" charset="0"/>
              </a:rPr>
              <a:t>Welcome to the greatest game of all – Cricket.</a:t>
            </a:r>
            <a:endParaRPr sz="2000" dirty="0"/>
          </a:p>
        </p:txBody>
      </p:sp>
      <p:cxnSp>
        <p:nvCxnSpPr>
          <p:cNvPr id="67" name="Google Shape;67;p13"/>
          <p:cNvCxnSpPr/>
          <p:nvPr/>
        </p:nvCxnSpPr>
        <p:spPr>
          <a:xfrm>
            <a:off x="2068200" y="3148678"/>
            <a:ext cx="5007600" cy="0"/>
          </a:xfrm>
          <a:prstGeom prst="straightConnector1">
            <a:avLst/>
          </a:prstGeom>
          <a:noFill/>
          <a:ln w="19050" cap="flat" cmpd="sng">
            <a:solidFill>
              <a:srgbClr val="AA9DCB"/>
            </a:solidFill>
            <a:prstDash val="solid"/>
            <a:round/>
            <a:headEnd type="oval" w="med" len="med"/>
            <a:tailEnd type="oval" w="med" len="med"/>
          </a:ln>
        </p:spPr>
      </p:cxnSp>
    </p:spTree>
    <p:extLst>
      <p:ext uri="{BB962C8B-B14F-4D97-AF65-F5344CB8AC3E}">
        <p14:creationId xmlns:p14="http://schemas.microsoft.com/office/powerpoint/2010/main" val="3229002069"/>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899768" y="200635"/>
            <a:ext cx="6441034" cy="1138773"/>
          </a:xfrm>
          <a:prstGeom prst="rect">
            <a:avLst/>
          </a:prstGeom>
        </p:spPr>
        <p:txBody>
          <a:bodyPr wrap="square">
            <a:spAutoFit/>
          </a:bodyPr>
          <a:lstStyle/>
          <a:p>
            <a:pPr lvl="0" algn="ctr"/>
            <a:r>
              <a:rPr lang="en-US" sz="4000" b="1" dirty="0">
                <a:solidFill>
                  <a:srgbClr val="FF0000"/>
                </a:solidFill>
              </a:rPr>
              <a:t>Competitions</a:t>
            </a:r>
            <a:br>
              <a:rPr lang="en-IN" sz="1800" b="1" dirty="0">
                <a:solidFill>
                  <a:srgbClr val="FF0000"/>
                </a:solidFill>
              </a:rPr>
            </a:br>
            <a:endParaRPr lang="en-IN" sz="2800" b="1" dirty="0">
              <a:solidFill>
                <a:srgbClr val="FF0000"/>
              </a:solidFill>
            </a:endParaRPr>
          </a:p>
        </p:txBody>
      </p:sp>
      <p:sp>
        <p:nvSpPr>
          <p:cNvPr id="2" name="Rectangle 1"/>
          <p:cNvSpPr/>
          <p:nvPr/>
        </p:nvSpPr>
        <p:spPr>
          <a:xfrm>
            <a:off x="409650" y="1442866"/>
            <a:ext cx="7710221" cy="3139321"/>
          </a:xfrm>
          <a:prstGeom prst="rect">
            <a:avLst/>
          </a:prstGeom>
        </p:spPr>
        <p:txBody>
          <a:bodyPr wrap="square">
            <a:spAutoFit/>
          </a:bodyPr>
          <a:lstStyle/>
          <a:p>
            <a:r>
              <a:rPr lang="en-IN" sz="1800" b="1" dirty="0">
                <a:solidFill>
                  <a:srgbClr val="FFFF00"/>
                </a:solidFill>
              </a:rPr>
              <a:t>Cricket played internationally and domestically.</a:t>
            </a:r>
          </a:p>
          <a:p>
            <a:endParaRPr lang="en-IN" sz="1800" dirty="0">
              <a:solidFill>
                <a:srgbClr val="FFFF00"/>
              </a:solidFill>
            </a:endParaRPr>
          </a:p>
          <a:p>
            <a:r>
              <a:rPr lang="en-IN" sz="1800" b="1" dirty="0">
                <a:solidFill>
                  <a:srgbClr val="FFFF00"/>
                </a:solidFill>
              </a:rPr>
              <a:t>Major international championship for each format.</a:t>
            </a:r>
          </a:p>
          <a:p>
            <a:endParaRPr lang="en-IN" sz="1800" dirty="0">
              <a:solidFill>
                <a:srgbClr val="FFFF00"/>
              </a:solidFill>
            </a:endParaRPr>
          </a:p>
          <a:p>
            <a:r>
              <a:rPr lang="en-IN" sz="1800" b="1" dirty="0">
                <a:solidFill>
                  <a:srgbClr val="FFFF00"/>
                </a:solidFill>
              </a:rPr>
              <a:t>Top domestic competitions reflect main international formats.</a:t>
            </a:r>
          </a:p>
          <a:p>
            <a:endParaRPr lang="en-IN" sz="1800" dirty="0">
              <a:solidFill>
                <a:srgbClr val="FFFF00"/>
              </a:solidFill>
            </a:endParaRPr>
          </a:p>
          <a:p>
            <a:r>
              <a:rPr lang="en-IN" sz="1800" b="1" dirty="0">
                <a:solidFill>
                  <a:srgbClr val="FFFF00"/>
                </a:solidFill>
              </a:rPr>
              <a:t>T20 leagues popular, leading to "T20 freelancer" trend.</a:t>
            </a:r>
          </a:p>
          <a:p>
            <a:endParaRPr lang="en-IN" sz="1800" dirty="0">
              <a:solidFill>
                <a:srgbClr val="FFFF00"/>
              </a:solidFill>
            </a:endParaRPr>
          </a:p>
          <a:p>
            <a:r>
              <a:rPr lang="en-IN" sz="1800" b="1" dirty="0">
                <a:solidFill>
                  <a:srgbClr val="FFFF00"/>
                </a:solidFill>
              </a:rPr>
              <a:t>International matches organized as tours, spanning weeks or months.</a:t>
            </a:r>
            <a:endParaRPr lang="en-IN" sz="1800" dirty="0">
              <a:solidFill>
                <a:srgbClr val="FFFF00"/>
              </a:solidFill>
            </a:endParaRPr>
          </a:p>
          <a:p>
            <a:pPr lvl="0" algn="ctr"/>
            <a:endParaRPr lang="en-IN" sz="1800" b="1" u="sng" dirty="0">
              <a:solidFill>
                <a:srgbClr val="FFFF00"/>
              </a:solidFill>
              <a:latin typeface="Barlow"/>
              <a:ea typeface="Barlow"/>
              <a:cs typeface="Barlow"/>
              <a:sym typeface="Barlow"/>
            </a:endParaRPr>
          </a:p>
        </p:txBody>
      </p:sp>
    </p:spTree>
    <p:extLst>
      <p:ext uri="{BB962C8B-B14F-4D97-AF65-F5344CB8AC3E}">
        <p14:creationId xmlns:p14="http://schemas.microsoft.com/office/powerpoint/2010/main" val="41206116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6"/>
          <p:cNvSpPr txBox="1"/>
          <p:nvPr/>
        </p:nvSpPr>
        <p:spPr>
          <a:xfrm>
            <a:off x="894875" y="1434500"/>
            <a:ext cx="4100100" cy="138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800">
                <a:solidFill>
                  <a:srgbClr val="FBFBFB"/>
                </a:solidFill>
                <a:latin typeface="Montserrat ExtraBold"/>
                <a:ea typeface="Montserrat ExtraBold"/>
                <a:cs typeface="Montserrat ExtraBold"/>
                <a:sym typeface="Montserrat ExtraBold"/>
              </a:rPr>
              <a:t> </a:t>
            </a:r>
            <a:endParaRPr sz="2800">
              <a:solidFill>
                <a:srgbClr val="FBFBFB"/>
              </a:solidFill>
              <a:latin typeface="Montserrat ExtraBold"/>
              <a:ea typeface="Montserrat ExtraBold"/>
              <a:cs typeface="Montserrat ExtraBold"/>
              <a:sym typeface="Montserrat ExtraBold"/>
            </a:endParaRPr>
          </a:p>
        </p:txBody>
      </p:sp>
      <p:sp>
        <p:nvSpPr>
          <p:cNvPr id="92" name="Google Shape;92;p16"/>
          <p:cNvSpPr txBox="1"/>
          <p:nvPr/>
        </p:nvSpPr>
        <p:spPr>
          <a:xfrm rot="-288">
            <a:off x="1155125" y="1497800"/>
            <a:ext cx="3579600" cy="1262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AA9DCB"/>
              </a:buClr>
              <a:buSzPts val="1400"/>
              <a:buFont typeface="Oxygen"/>
              <a:buChar char="●"/>
            </a:pPr>
            <a:r>
              <a:rPr lang="en" sz="2400" dirty="0">
                <a:solidFill>
                  <a:srgbClr val="FBFBFB"/>
                </a:solidFill>
                <a:latin typeface="Oxygen"/>
                <a:ea typeface="Oxygen"/>
                <a:cs typeface="Oxygen"/>
                <a:sym typeface="Oxygen"/>
              </a:rPr>
              <a:t>Data Collection</a:t>
            </a:r>
            <a:endParaRPr sz="24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400" dirty="0">
                <a:solidFill>
                  <a:srgbClr val="FBFBFB"/>
                </a:solidFill>
                <a:latin typeface="Oxygen"/>
                <a:ea typeface="Oxygen"/>
                <a:cs typeface="Oxygen"/>
                <a:sym typeface="Oxygen"/>
              </a:rPr>
              <a:t>Data Cleaning</a:t>
            </a:r>
            <a:endParaRPr sz="24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400" dirty="0">
                <a:solidFill>
                  <a:srgbClr val="FBFBFB"/>
                </a:solidFill>
                <a:latin typeface="Oxygen"/>
                <a:ea typeface="Oxygen"/>
                <a:cs typeface="Oxygen"/>
                <a:sym typeface="Oxygen"/>
              </a:rPr>
              <a:t>Data Analysis</a:t>
            </a:r>
            <a:endParaRPr sz="24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400" dirty="0">
                <a:solidFill>
                  <a:srgbClr val="FBFBFB"/>
                </a:solidFill>
                <a:latin typeface="Oxygen"/>
                <a:ea typeface="Oxygen"/>
                <a:cs typeface="Oxygen"/>
                <a:sym typeface="Oxygen"/>
              </a:rPr>
              <a:t>Data Visualization</a:t>
            </a:r>
            <a:endParaRPr sz="2400" dirty="0">
              <a:solidFill>
                <a:srgbClr val="FBFBFB"/>
              </a:solidFill>
              <a:latin typeface="Oxygen"/>
              <a:ea typeface="Oxygen"/>
              <a:cs typeface="Oxygen"/>
              <a:sym typeface="Oxygen"/>
            </a:endParaRPr>
          </a:p>
        </p:txBody>
      </p:sp>
      <p:cxnSp>
        <p:nvCxnSpPr>
          <p:cNvPr id="93" name="Google Shape;93;p16"/>
          <p:cNvCxnSpPr/>
          <p:nvPr/>
        </p:nvCxnSpPr>
        <p:spPr>
          <a:xfrm>
            <a:off x="1206048" y="1336390"/>
            <a:ext cx="41631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17"/>
          <p:cNvSpPr txBox="1"/>
          <p:nvPr/>
        </p:nvSpPr>
        <p:spPr>
          <a:xfrm rot="304">
            <a:off x="1397140" y="2746911"/>
            <a:ext cx="6020444"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BFBFB"/>
                </a:solidFill>
                <a:latin typeface="Oxygen"/>
                <a:ea typeface="Oxygen"/>
                <a:cs typeface="Oxygen"/>
                <a:sym typeface="Oxygen"/>
              </a:rPr>
              <a:t>Collecting accurate cricket data from various sources and formats.</a:t>
            </a:r>
          </a:p>
          <a:p>
            <a:pPr marL="0" lvl="0" indent="0" algn="ctr" rtl="0">
              <a:spcBef>
                <a:spcPts val="0"/>
              </a:spcBef>
              <a:spcAft>
                <a:spcPts val="0"/>
              </a:spcAft>
              <a:buNone/>
            </a:pPr>
            <a:r>
              <a:rPr lang="en-IN" sz="2400" dirty="0">
                <a:solidFill>
                  <a:srgbClr val="FBFBFB"/>
                </a:solidFill>
                <a:latin typeface="Oxygen"/>
                <a:ea typeface="Oxygen"/>
                <a:cs typeface="Oxygen"/>
                <a:sym typeface="Oxygen"/>
              </a:rPr>
              <a:t>L</a:t>
            </a:r>
            <a:r>
              <a:rPr lang="en" sz="2400" dirty="0">
                <a:solidFill>
                  <a:srgbClr val="FBFBFB"/>
                </a:solidFill>
                <a:latin typeface="Oxygen"/>
                <a:ea typeface="Oxygen"/>
                <a:cs typeface="Oxygen"/>
                <a:sym typeface="Oxygen"/>
              </a:rPr>
              <a:t>ike-</a:t>
            </a:r>
            <a:r>
              <a:rPr lang="en-US" sz="2400" dirty="0">
                <a:solidFill>
                  <a:srgbClr val="FBFBFB"/>
                </a:solidFill>
                <a:latin typeface="Oxygen"/>
                <a:ea typeface="Oxygen"/>
                <a:cs typeface="Oxygen"/>
                <a:sym typeface="Oxygen"/>
              </a:rPr>
              <a:t>ESPN cricinfo,Cricmetric,Kaggle,Wikipedia</a:t>
            </a:r>
            <a:r>
              <a:rPr lang="en" sz="2400" dirty="0">
                <a:solidFill>
                  <a:srgbClr val="FBFBFB"/>
                </a:solidFill>
                <a:latin typeface="Oxygen"/>
                <a:ea typeface="Oxygen"/>
                <a:cs typeface="Oxygen"/>
                <a:sym typeface="Oxygen"/>
              </a:rPr>
              <a:t> ,etc. </a:t>
            </a:r>
            <a:endParaRPr sz="2400" dirty="0">
              <a:solidFill>
                <a:srgbClr val="FBFBFB"/>
              </a:solidFill>
              <a:latin typeface="Oxygen"/>
              <a:ea typeface="Oxygen"/>
              <a:cs typeface="Oxygen"/>
              <a:sym typeface="Oxygen"/>
            </a:endParaRPr>
          </a:p>
        </p:txBody>
      </p:sp>
      <p:sp>
        <p:nvSpPr>
          <p:cNvPr id="100" name="Google Shape;100;p17"/>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BFBFB"/>
                </a:solidFill>
                <a:latin typeface="Montserrat ExtraBold"/>
                <a:ea typeface="Montserrat ExtraBold"/>
                <a:cs typeface="Montserrat ExtraBold"/>
                <a:sym typeface="Montserrat ExtraBold"/>
              </a:rPr>
              <a:t>Data Collection</a:t>
            </a:r>
            <a:endParaRPr sz="6000">
              <a:solidFill>
                <a:srgbClr val="FBFBFB"/>
              </a:solidFill>
              <a:latin typeface="Montserrat ExtraBold"/>
              <a:ea typeface="Montserrat ExtraBold"/>
              <a:cs typeface="Montserrat ExtraBold"/>
              <a:sym typeface="Montserrat ExtraBold"/>
            </a:endParaRPr>
          </a:p>
        </p:txBody>
      </p:sp>
      <p:cxnSp>
        <p:nvCxnSpPr>
          <p:cNvPr id="101" name="Google Shape;101;p17"/>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BFBFB"/>
                </a:solidFill>
                <a:latin typeface="Oxygen"/>
                <a:ea typeface="Oxygen"/>
                <a:cs typeface="Oxygen"/>
                <a:sym typeface="Oxygen"/>
              </a:rPr>
              <a:t>Removing errors, inconsistencies, and outliers from the collected data.</a:t>
            </a:r>
            <a:endParaRPr sz="1600" dirty="0">
              <a:solidFill>
                <a:srgbClr val="FBFBFB"/>
              </a:solidFill>
              <a:latin typeface="Oxygen"/>
              <a:ea typeface="Oxygen"/>
              <a:cs typeface="Oxygen"/>
              <a:sym typeface="Oxygen"/>
            </a:endParaRPr>
          </a:p>
        </p:txBody>
      </p:sp>
      <p:sp>
        <p:nvSpPr>
          <p:cNvPr id="107" name="Google Shape;107;p18"/>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BFBFB"/>
                </a:solidFill>
                <a:latin typeface="Montserrat ExtraBold"/>
                <a:ea typeface="Montserrat ExtraBold"/>
                <a:cs typeface="Montserrat ExtraBold"/>
                <a:sym typeface="Montserrat ExtraBold"/>
              </a:rPr>
              <a:t>Data Cleaning</a:t>
            </a:r>
            <a:endParaRPr sz="6000">
              <a:solidFill>
                <a:srgbClr val="FBFBFB"/>
              </a:solidFill>
              <a:latin typeface="Montserrat ExtraBold"/>
              <a:ea typeface="Montserrat ExtraBold"/>
              <a:cs typeface="Montserrat ExtraBold"/>
              <a:sym typeface="Montserrat ExtraBold"/>
            </a:endParaRPr>
          </a:p>
        </p:txBody>
      </p:sp>
      <p:cxnSp>
        <p:nvCxnSpPr>
          <p:cNvPr id="108" name="Google Shape;108;p18"/>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dirty="0">
              <a:solidFill>
                <a:srgbClr val="FBFBFB"/>
              </a:solidFill>
              <a:latin typeface="Oxygen"/>
              <a:ea typeface="Oxygen"/>
              <a:cs typeface="Oxygen"/>
              <a:sym typeface="Oxygen"/>
            </a:endParaRPr>
          </a:p>
        </p:txBody>
      </p:sp>
      <p:sp>
        <p:nvSpPr>
          <p:cNvPr id="107" name="Google Shape;107;p18"/>
          <p:cNvSpPr txBox="1"/>
          <p:nvPr/>
        </p:nvSpPr>
        <p:spPr>
          <a:xfrm>
            <a:off x="698004" y="1814366"/>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CODES</a:t>
            </a:r>
            <a:endParaRPr sz="6000" dirty="0">
              <a:solidFill>
                <a:srgbClr val="FBFBFB"/>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2388472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dirty="0">
              <a:solidFill>
                <a:srgbClr val="FBFBFB"/>
              </a:solidFill>
              <a:latin typeface="Oxygen"/>
              <a:ea typeface="Oxygen"/>
              <a:cs typeface="Oxygen"/>
              <a:sym typeface="Oxygen"/>
            </a:endParaRPr>
          </a:p>
        </p:txBody>
      </p:sp>
      <p:sp>
        <p:nvSpPr>
          <p:cNvPr id="107" name="Google Shape;107;p18"/>
          <p:cNvSpPr txBox="1"/>
          <p:nvPr/>
        </p:nvSpPr>
        <p:spPr>
          <a:xfrm>
            <a:off x="507809" y="431793"/>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200" dirty="0">
                <a:solidFill>
                  <a:srgbClr val="FBFBFB"/>
                </a:solidFill>
                <a:latin typeface="Montserrat ExtraBold"/>
                <a:ea typeface="Montserrat ExtraBold"/>
                <a:cs typeface="Montserrat ExtraBold"/>
                <a:sym typeface="Montserrat ExtraBold"/>
              </a:rPr>
              <a:t>Sorting  by runs (Top 100 batsman)</a:t>
            </a:r>
            <a:endParaRPr sz="3200" dirty="0">
              <a:solidFill>
                <a:srgbClr val="FBFBFB"/>
              </a:solidFill>
              <a:latin typeface="Montserrat ExtraBold"/>
              <a:ea typeface="Montserrat ExtraBold"/>
              <a:cs typeface="Montserrat ExtraBold"/>
              <a:sym typeface="Montserrat Extra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1" y="1521562"/>
            <a:ext cx="8639252" cy="2962655"/>
          </a:xfrm>
          <a:prstGeom prst="rect">
            <a:avLst/>
          </a:prstGeom>
        </p:spPr>
      </p:pic>
    </p:spTree>
    <p:extLst>
      <p:ext uri="{BB962C8B-B14F-4D97-AF65-F5344CB8AC3E}">
        <p14:creationId xmlns:p14="http://schemas.microsoft.com/office/powerpoint/2010/main" val="2739685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dirty="0">
              <a:solidFill>
                <a:srgbClr val="FBFBFB"/>
              </a:solidFill>
              <a:latin typeface="Oxygen"/>
              <a:ea typeface="Oxygen"/>
              <a:cs typeface="Oxygen"/>
              <a:sym typeface="Oxygen"/>
            </a:endParaRPr>
          </a:p>
        </p:txBody>
      </p:sp>
      <p:sp>
        <p:nvSpPr>
          <p:cNvPr id="107" name="Google Shape;107;p18"/>
          <p:cNvSpPr txBox="1"/>
          <p:nvPr/>
        </p:nvSpPr>
        <p:spPr>
          <a:xfrm>
            <a:off x="698004" y="1623974"/>
            <a:ext cx="7704000" cy="142399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62" y="-592268"/>
            <a:ext cx="9144000" cy="34013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194560"/>
            <a:ext cx="8822131" cy="3281062"/>
          </a:xfrm>
          <a:prstGeom prst="rect">
            <a:avLst/>
          </a:prstGeom>
        </p:spPr>
      </p:pic>
    </p:spTree>
    <p:extLst>
      <p:ext uri="{BB962C8B-B14F-4D97-AF65-F5344CB8AC3E}">
        <p14:creationId xmlns:p14="http://schemas.microsoft.com/office/powerpoint/2010/main" val="200819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dirty="0">
              <a:solidFill>
                <a:srgbClr val="FBFBFB"/>
              </a:solidFill>
              <a:latin typeface="Oxygen"/>
              <a:ea typeface="Oxygen"/>
              <a:cs typeface="Oxygen"/>
              <a:sym typeface="Oxygen"/>
            </a:endParaRPr>
          </a:p>
        </p:txBody>
      </p:sp>
      <p:sp>
        <p:nvSpPr>
          <p:cNvPr id="107" name="Google Shape;107;p18"/>
          <p:cNvSpPr txBox="1"/>
          <p:nvPr/>
        </p:nvSpPr>
        <p:spPr>
          <a:xfrm>
            <a:off x="507809" y="431793"/>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rgbClr val="FBFBFB"/>
                </a:solidFill>
                <a:latin typeface="Montserrat ExtraBold"/>
                <a:ea typeface="Montserrat ExtraBold"/>
                <a:cs typeface="Montserrat ExtraBold"/>
                <a:sym typeface="Montserrat ExtraBold"/>
              </a:rPr>
              <a:t>Remove Duplicates</a:t>
            </a:r>
            <a:endParaRPr sz="3600" dirty="0">
              <a:solidFill>
                <a:srgbClr val="FBFBFB"/>
              </a:solidFill>
              <a:latin typeface="Montserrat ExtraBold"/>
              <a:ea typeface="Montserrat ExtraBold"/>
              <a:cs typeface="Montserrat ExtraBold"/>
              <a:sym typeface="Montserrat ExtraBo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3" y="1613759"/>
            <a:ext cx="8727034" cy="3389838"/>
          </a:xfrm>
          <a:prstGeom prst="rect">
            <a:avLst/>
          </a:prstGeom>
        </p:spPr>
      </p:pic>
    </p:spTree>
    <p:extLst>
      <p:ext uri="{BB962C8B-B14F-4D97-AF65-F5344CB8AC3E}">
        <p14:creationId xmlns:p14="http://schemas.microsoft.com/office/powerpoint/2010/main" val="1549632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579323" y="-144077"/>
            <a:ext cx="7704000" cy="1233600"/>
          </a:xfrm>
          <a:prstGeom prst="rect">
            <a:avLst/>
          </a:prstGeom>
          <a:noFill/>
          <a:ln>
            <a:noFill/>
          </a:ln>
        </p:spPr>
        <p:txBody>
          <a:bodyPr spcFirstLastPara="1" wrap="square" lIns="91425" tIns="91425" rIns="91425" bIns="91425" anchor="ctr" anchorCtr="0">
            <a:noAutofit/>
          </a:bodyPr>
          <a:lstStyle/>
          <a:p>
            <a:pPr algn="ctr"/>
            <a:r>
              <a:rPr lang="en-IN" sz="3200" dirty="0">
                <a:solidFill>
                  <a:srgbClr val="FFFF00"/>
                </a:solidFill>
              </a:rPr>
              <a:t>"Cricket Stat Calculator"</a:t>
            </a:r>
          </a:p>
          <a:p>
            <a:pPr marL="0" lvl="0" indent="0" algn="ctr" rtl="0">
              <a:spcBef>
                <a:spcPts val="0"/>
              </a:spcBef>
              <a:spcAft>
                <a:spcPts val="0"/>
              </a:spcAft>
              <a:buNone/>
            </a:pPr>
            <a:endParaRPr sz="3200" dirty="0">
              <a:solidFill>
                <a:srgbClr val="FFFF00"/>
              </a:solidFill>
              <a:latin typeface="Montserrat ExtraBold"/>
              <a:ea typeface="Montserrat ExtraBold"/>
              <a:cs typeface="Montserrat ExtraBold"/>
              <a:sym typeface="Montserrat ExtraBold"/>
            </a:endParaRPr>
          </a:p>
        </p:txBody>
      </p:sp>
      <p:cxnSp>
        <p:nvCxnSpPr>
          <p:cNvPr id="165" name="Google Shape;165;p26"/>
          <p:cNvCxnSpPr/>
          <p:nvPr/>
        </p:nvCxnSpPr>
        <p:spPr>
          <a:xfrm>
            <a:off x="1026023" y="589188"/>
            <a:ext cx="6810600" cy="0"/>
          </a:xfrm>
          <a:prstGeom prst="straightConnector1">
            <a:avLst/>
          </a:prstGeom>
          <a:noFill/>
          <a:ln w="19050" cap="flat" cmpd="sng">
            <a:solidFill>
              <a:srgbClr val="AA9DCB"/>
            </a:solidFill>
            <a:prstDash val="solid"/>
            <a:round/>
            <a:headEnd type="oval" w="med" len="med"/>
            <a:tailEnd type="oval"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23" y="300784"/>
            <a:ext cx="6195222" cy="5143500"/>
          </a:xfrm>
          <a:prstGeom prst="rect">
            <a:avLst/>
          </a:prstGeom>
        </p:spPr>
      </p:pic>
    </p:spTree>
    <p:extLst>
      <p:ext uri="{BB962C8B-B14F-4D97-AF65-F5344CB8AC3E}">
        <p14:creationId xmlns:p14="http://schemas.microsoft.com/office/powerpoint/2010/main" val="2003213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33" y="1189305"/>
            <a:ext cx="6369539" cy="3655561"/>
          </a:xfrm>
          <a:prstGeom prst="rect">
            <a:avLst/>
          </a:prstGeom>
        </p:spPr>
      </p:pic>
      <p:sp>
        <p:nvSpPr>
          <p:cNvPr id="3" name="Rectangle 2"/>
          <p:cNvSpPr/>
          <p:nvPr/>
        </p:nvSpPr>
        <p:spPr>
          <a:xfrm>
            <a:off x="2200759" y="49619"/>
            <a:ext cx="2122697" cy="707886"/>
          </a:xfrm>
          <a:prstGeom prst="rect">
            <a:avLst/>
          </a:prstGeom>
        </p:spPr>
        <p:txBody>
          <a:bodyPr wrap="none">
            <a:spAutoFit/>
          </a:bodyPr>
          <a:lstStyle/>
          <a:p>
            <a:pPr lvl="0" algn="ctr"/>
            <a:r>
              <a:rPr lang="en-IN" sz="4000" dirty="0">
                <a:solidFill>
                  <a:srgbClr val="FBFBFB"/>
                </a:solidFill>
                <a:latin typeface="Montserrat ExtraBold"/>
                <a:ea typeface="Montserrat ExtraBold"/>
                <a:cs typeface="Montserrat ExtraBold"/>
                <a:sym typeface="Montserrat ExtraBold"/>
              </a:rPr>
              <a:t>Output</a:t>
            </a:r>
          </a:p>
        </p:txBody>
      </p:sp>
    </p:spTree>
    <p:extLst>
      <p:ext uri="{BB962C8B-B14F-4D97-AF65-F5344CB8AC3E}">
        <p14:creationId xmlns:p14="http://schemas.microsoft.com/office/powerpoint/2010/main" val="157648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907311" y="503275"/>
            <a:ext cx="7534939" cy="218828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200" dirty="0">
                <a:solidFill>
                  <a:srgbClr val="00B050"/>
                </a:solidFill>
              </a:rPr>
              <a:t>                                 </a:t>
            </a:r>
          </a:p>
          <a:p>
            <a:pPr marL="0" lvl="0" indent="0" rtl="0">
              <a:spcBef>
                <a:spcPts val="0"/>
              </a:spcBef>
              <a:spcAft>
                <a:spcPts val="0"/>
              </a:spcAft>
              <a:buNone/>
            </a:pPr>
            <a:r>
              <a:rPr lang="en-US" sz="4000" dirty="0">
                <a:solidFill>
                  <a:schemeClr val="accent4">
                    <a:lumMod val="60000"/>
                    <a:lumOff val="40000"/>
                  </a:schemeClr>
                </a:solidFill>
                <a:latin typeface="Arial Black" panose="020B0A04020102020204" pitchFamily="34" charset="0"/>
              </a:rPr>
              <a:t>Made by:  </a:t>
            </a:r>
          </a:p>
          <a:p>
            <a:pPr marL="0" lvl="0" indent="0" rtl="0">
              <a:spcBef>
                <a:spcPts val="0"/>
              </a:spcBef>
              <a:spcAft>
                <a:spcPts val="0"/>
              </a:spcAft>
              <a:buNone/>
            </a:pPr>
            <a:r>
              <a:rPr lang="en-US" sz="2800" dirty="0">
                <a:solidFill>
                  <a:schemeClr val="accent4">
                    <a:lumMod val="60000"/>
                    <a:lumOff val="40000"/>
                  </a:schemeClr>
                </a:solidFill>
                <a:latin typeface="Algerian" panose="04020705040A02060702" pitchFamily="82" charset="0"/>
              </a:rPr>
              <a:t>                 </a:t>
            </a:r>
            <a:r>
              <a:rPr lang="en-US" sz="2800" b="1" dirty="0">
                <a:solidFill>
                  <a:schemeClr val="accent6">
                    <a:lumMod val="60000"/>
                    <a:lumOff val="40000"/>
                  </a:schemeClr>
                </a:solidFill>
                <a:latin typeface="Algerian" panose="04020705040A02060702" pitchFamily="82" charset="0"/>
              </a:rPr>
              <a:t>AYUSH PANDEY(22CD3007) </a:t>
            </a:r>
            <a:br>
              <a:rPr lang="en-US" sz="1800" b="1" dirty="0">
                <a:solidFill>
                  <a:schemeClr val="accent6">
                    <a:lumMod val="60000"/>
                    <a:lumOff val="40000"/>
                  </a:schemeClr>
                </a:solidFill>
                <a:latin typeface="Algerian" panose="04020705040A02060702" pitchFamily="82" charset="0"/>
              </a:rPr>
            </a:br>
            <a:r>
              <a:rPr lang="en-US" sz="1800" b="1" dirty="0">
                <a:solidFill>
                  <a:schemeClr val="accent6">
                    <a:lumMod val="60000"/>
                    <a:lumOff val="40000"/>
                  </a:schemeClr>
                </a:solidFill>
                <a:latin typeface="Algerian" panose="04020705040A02060702" pitchFamily="82" charset="0"/>
              </a:rPr>
              <a:t>                     </a:t>
            </a:r>
            <a:endParaRPr sz="1800" dirty="0">
              <a:solidFill>
                <a:schemeClr val="accent6">
                  <a:lumMod val="60000"/>
                  <a:lumOff val="40000"/>
                </a:schemeClr>
              </a:solidFill>
              <a:latin typeface="Algerian" panose="04020705040A02060702" pitchFamily="82" charset="0"/>
              <a:ea typeface="Montserrat ExtraBold"/>
              <a:cs typeface="Montserrat ExtraBold"/>
              <a:sym typeface="Montserrat ExtraBold"/>
            </a:endParaRPr>
          </a:p>
        </p:txBody>
      </p:sp>
      <p:cxnSp>
        <p:nvCxnSpPr>
          <p:cNvPr id="171" name="Google Shape;171;p27"/>
          <p:cNvCxnSpPr>
            <a:cxnSpLocks/>
          </p:cNvCxnSpPr>
          <p:nvPr/>
        </p:nvCxnSpPr>
        <p:spPr>
          <a:xfrm>
            <a:off x="1027813" y="2443470"/>
            <a:ext cx="6198053" cy="0"/>
          </a:xfrm>
          <a:prstGeom prst="straightConnector1">
            <a:avLst/>
          </a:prstGeom>
          <a:noFill/>
          <a:ln w="19050" cap="flat" cmpd="sng">
            <a:solidFill>
              <a:srgbClr val="AA9DCB"/>
            </a:solidFill>
            <a:prstDash val="solid"/>
            <a:round/>
            <a:headEnd type="oval" w="med" len="med"/>
            <a:tailEnd type="oval" w="med" len="med"/>
          </a:ln>
        </p:spPr>
      </p:cxnSp>
    </p:spTree>
    <p:extLst>
      <p:ext uri="{BB962C8B-B14F-4D97-AF65-F5344CB8AC3E}">
        <p14:creationId xmlns:p14="http://schemas.microsoft.com/office/powerpoint/2010/main" val="3663589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1166737" y="2611226"/>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FFF00"/>
              </a:solidFill>
              <a:latin typeface="Oxygen"/>
              <a:ea typeface="Oxygen"/>
              <a:cs typeface="Oxygen"/>
              <a:sym typeface="Oxygen"/>
            </a:endParaRPr>
          </a:p>
        </p:txBody>
      </p:sp>
      <p:sp>
        <p:nvSpPr>
          <p:cNvPr id="164" name="Google Shape;164;p26"/>
          <p:cNvSpPr txBox="1"/>
          <p:nvPr/>
        </p:nvSpPr>
        <p:spPr>
          <a:xfrm>
            <a:off x="584316" y="301692"/>
            <a:ext cx="7975267" cy="134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00"/>
                </a:solidFill>
                <a:latin typeface="Montserrat ExtraBold"/>
                <a:ea typeface="Montserrat ExtraBold"/>
                <a:cs typeface="Montserrat ExtraBold"/>
                <a:sym typeface="Montserrat ExtraBold"/>
              </a:rPr>
              <a:t>Stats Calculating Website</a:t>
            </a:r>
            <a:endParaRPr sz="4800" dirty="0">
              <a:solidFill>
                <a:srgbClr val="FFFF00"/>
              </a:solidFill>
              <a:latin typeface="Montserrat ExtraBold"/>
              <a:ea typeface="Montserrat ExtraBold"/>
              <a:cs typeface="Montserrat ExtraBold"/>
              <a:sym typeface="Montserrat ExtraBold"/>
            </a:endParaRPr>
          </a:p>
        </p:txBody>
      </p:sp>
      <p:cxnSp>
        <p:nvCxnSpPr>
          <p:cNvPr id="165" name="Google Shape;165;p26"/>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
        <p:nvSpPr>
          <p:cNvPr id="2" name="Rectangle 1">
            <a:hlinkClick r:id="rId3"/>
            <a:extLst>
              <a:ext uri="{FF2B5EF4-FFF2-40B4-BE49-F238E27FC236}">
                <a16:creationId xmlns:a16="http://schemas.microsoft.com/office/drawing/2014/main" id="{BB0CBFCD-2059-49C1-BDE0-7C3B08036DA3}"/>
              </a:ext>
            </a:extLst>
          </p:cNvPr>
          <p:cNvSpPr/>
          <p:nvPr/>
        </p:nvSpPr>
        <p:spPr>
          <a:xfrm>
            <a:off x="940672" y="3139147"/>
            <a:ext cx="7500771" cy="523220"/>
          </a:xfrm>
          <a:prstGeom prst="rect">
            <a:avLst/>
          </a:prstGeom>
        </p:spPr>
        <p:txBody>
          <a:bodyPr wrap="none">
            <a:spAutoFit/>
          </a:bodyPr>
          <a:lstStyle/>
          <a:p>
            <a:r>
              <a:rPr lang="en-US" sz="2800" dirty="0">
                <a:solidFill>
                  <a:srgbClr val="00B0F0"/>
                </a:solidFill>
                <a:hlinkClick r:id="rId3">
                  <a:extLst>
                    <a:ext uri="{A12FA001-AC4F-418D-AE19-62706E023703}">
                      <ahyp:hlinkClr xmlns:ahyp="http://schemas.microsoft.com/office/drawing/2018/hyperlinkcolor" val="tx"/>
                    </a:ext>
                  </a:extLst>
                </a:hlinkClick>
              </a:rPr>
              <a:t>https://statscalculator-ayush-harsh.netlify.app/</a:t>
            </a:r>
            <a:endParaRPr lang="en-US" sz="2800" dirty="0">
              <a:solidFill>
                <a:srgbClr val="00B0F0"/>
              </a:solidFill>
            </a:endParaRPr>
          </a:p>
        </p:txBody>
      </p:sp>
    </p:spTree>
    <p:extLst>
      <p:ext uri="{BB962C8B-B14F-4D97-AF65-F5344CB8AC3E}">
        <p14:creationId xmlns:p14="http://schemas.microsoft.com/office/powerpoint/2010/main" val="421709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9"/>
          <p:cNvSpPr txBox="1"/>
          <p:nvPr/>
        </p:nvSpPr>
        <p:spPr>
          <a:xfrm rot="304">
            <a:off x="2026263" y="2746888"/>
            <a:ext cx="4240587"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BFBFB"/>
                </a:solidFill>
                <a:latin typeface="Oxygen"/>
                <a:ea typeface="Oxygen"/>
                <a:cs typeface="Oxygen"/>
                <a:sym typeface="Oxygen"/>
              </a:rPr>
              <a:t>Performing statistical analysis and identifying patterns and trends in the cricket data.</a:t>
            </a:r>
            <a:endParaRPr sz="1600" dirty="0">
              <a:solidFill>
                <a:srgbClr val="FBFBFB"/>
              </a:solidFill>
              <a:latin typeface="Oxygen"/>
              <a:ea typeface="Oxygen"/>
              <a:cs typeface="Oxygen"/>
              <a:sym typeface="Oxygen"/>
            </a:endParaRPr>
          </a:p>
        </p:txBody>
      </p:sp>
      <p:sp>
        <p:nvSpPr>
          <p:cNvPr id="114" name="Google Shape;114;p19"/>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Data Analysis</a:t>
            </a:r>
            <a:endParaRPr sz="6000" dirty="0">
              <a:solidFill>
                <a:srgbClr val="FBFBFB"/>
              </a:solidFill>
              <a:latin typeface="Montserrat ExtraBold"/>
              <a:ea typeface="Montserrat ExtraBold"/>
              <a:cs typeface="Montserrat ExtraBold"/>
              <a:sym typeface="Montserrat ExtraBold"/>
            </a:endParaRPr>
          </a:p>
        </p:txBody>
      </p:sp>
      <p:cxnSp>
        <p:nvCxnSpPr>
          <p:cNvPr id="115" name="Google Shape;115;p19"/>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0"/>
          <p:cNvSpPr txBox="1"/>
          <p:nvPr/>
        </p:nvSpPr>
        <p:spPr>
          <a:xfrm rot="304">
            <a:off x="2523761" y="2746910"/>
            <a:ext cx="3743125" cy="11959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BFBFB"/>
                </a:solidFill>
                <a:latin typeface="Oxygen"/>
                <a:ea typeface="Oxygen"/>
                <a:cs typeface="Oxygen"/>
                <a:sym typeface="Oxygen"/>
              </a:rPr>
              <a:t>Presenting the analyzed cricket data through engaging and informative visualizations.</a:t>
            </a:r>
            <a:endParaRPr sz="1600" dirty="0">
              <a:solidFill>
                <a:srgbClr val="FBFBFB"/>
              </a:solidFill>
              <a:latin typeface="Oxygen"/>
              <a:ea typeface="Oxygen"/>
              <a:cs typeface="Oxygen"/>
              <a:sym typeface="Oxygen"/>
            </a:endParaRPr>
          </a:p>
        </p:txBody>
      </p:sp>
      <p:sp>
        <p:nvSpPr>
          <p:cNvPr id="121" name="Google Shape;121;p20"/>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BFBFB"/>
                </a:solidFill>
                <a:latin typeface="Montserrat ExtraBold"/>
                <a:ea typeface="Montserrat ExtraBold"/>
                <a:cs typeface="Montserrat ExtraBold"/>
                <a:sym typeface="Montserrat ExtraBold"/>
              </a:rPr>
              <a:t>Data Visualization</a:t>
            </a:r>
            <a:endParaRPr sz="6000">
              <a:solidFill>
                <a:srgbClr val="FBFBFB"/>
              </a:solidFill>
              <a:latin typeface="Montserrat ExtraBold"/>
              <a:ea typeface="Montserrat ExtraBold"/>
              <a:cs typeface="Montserrat ExtraBold"/>
              <a:sym typeface="Montserrat ExtraBold"/>
            </a:endParaRPr>
          </a:p>
        </p:txBody>
      </p:sp>
      <p:cxnSp>
        <p:nvCxnSpPr>
          <p:cNvPr id="122" name="Google Shape;122;p20"/>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2"/>
          <p:cNvSpPr txBox="1"/>
          <p:nvPr/>
        </p:nvSpPr>
        <p:spPr>
          <a:xfrm>
            <a:off x="1523982" y="732492"/>
            <a:ext cx="4100100" cy="138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800">
                <a:solidFill>
                  <a:srgbClr val="FBFBFB"/>
                </a:solidFill>
                <a:latin typeface="Montserrat ExtraBold"/>
                <a:ea typeface="Montserrat ExtraBold"/>
                <a:cs typeface="Montserrat ExtraBold"/>
                <a:sym typeface="Montserrat ExtraBold"/>
              </a:rPr>
              <a:t> </a:t>
            </a:r>
            <a:endParaRPr sz="2800">
              <a:solidFill>
                <a:srgbClr val="FBFBFB"/>
              </a:solidFill>
              <a:latin typeface="Montserrat ExtraBold"/>
              <a:ea typeface="Montserrat ExtraBold"/>
              <a:cs typeface="Montserrat ExtraBold"/>
              <a:sym typeface="Montserrat ExtraBold"/>
            </a:endParaRPr>
          </a:p>
        </p:txBody>
      </p:sp>
      <p:sp>
        <p:nvSpPr>
          <p:cNvPr id="135" name="Google Shape;135;p22"/>
          <p:cNvSpPr txBox="1"/>
          <p:nvPr/>
        </p:nvSpPr>
        <p:spPr>
          <a:xfrm rot="-288">
            <a:off x="805254" y="1051192"/>
            <a:ext cx="4886708" cy="3308072"/>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Bar Chart</a:t>
            </a:r>
            <a:endParaRPr sz="20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Line Chart</a:t>
            </a:r>
            <a:endParaRPr sz="20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Pie Chart</a:t>
            </a: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Histogram</a:t>
            </a:r>
            <a:endParaRPr sz="20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Heatmap</a:t>
            </a: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Box Plot</a:t>
            </a: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Colu</a:t>
            </a:r>
            <a:r>
              <a:rPr lang="en-US" sz="2000" dirty="0">
                <a:solidFill>
                  <a:srgbClr val="FBFBFB"/>
                </a:solidFill>
                <a:latin typeface="Oxygen"/>
                <a:ea typeface="Oxygen"/>
                <a:cs typeface="Oxygen"/>
                <a:sym typeface="Oxygen"/>
              </a:rPr>
              <a:t>mn Chart</a:t>
            </a:r>
          </a:p>
          <a:p>
            <a:pPr marL="457200" lvl="0" indent="-317500" algn="l" rtl="0">
              <a:spcBef>
                <a:spcPts val="0"/>
              </a:spcBef>
              <a:spcAft>
                <a:spcPts val="0"/>
              </a:spcAft>
              <a:buClr>
                <a:srgbClr val="AA9DCB"/>
              </a:buClr>
              <a:buSzPts val="1400"/>
              <a:buFont typeface="Oxygen"/>
              <a:buChar char="●"/>
            </a:pPr>
            <a:r>
              <a:rPr lang="en-US" sz="2000" dirty="0">
                <a:solidFill>
                  <a:srgbClr val="FBFBFB"/>
                </a:solidFill>
                <a:latin typeface="Oxygen"/>
                <a:ea typeface="Oxygen"/>
                <a:cs typeface="Oxygen"/>
                <a:sym typeface="Oxygen"/>
              </a:rPr>
              <a:t>Stacked Column Line Chart</a:t>
            </a:r>
          </a:p>
          <a:p>
            <a:pPr marL="457200" lvl="0" indent="-317500" algn="l" rtl="0">
              <a:spcBef>
                <a:spcPts val="0"/>
              </a:spcBef>
              <a:spcAft>
                <a:spcPts val="0"/>
              </a:spcAft>
              <a:buClr>
                <a:srgbClr val="AA9DCB"/>
              </a:buClr>
              <a:buSzPts val="1400"/>
              <a:buFont typeface="Oxygen"/>
              <a:buChar char="●"/>
            </a:pPr>
            <a:r>
              <a:rPr lang="en-US" sz="2000" dirty="0">
                <a:solidFill>
                  <a:srgbClr val="FBFBFB"/>
                </a:solidFill>
                <a:latin typeface="Oxygen"/>
                <a:ea typeface="Oxygen"/>
                <a:cs typeface="Oxygen"/>
                <a:sym typeface="Oxygen"/>
              </a:rPr>
              <a:t>Tree Map</a:t>
            </a:r>
          </a:p>
          <a:p>
            <a:pPr marL="457200" lvl="0" indent="-317500" algn="l" rtl="0">
              <a:spcBef>
                <a:spcPts val="0"/>
              </a:spcBef>
              <a:spcAft>
                <a:spcPts val="0"/>
              </a:spcAft>
              <a:buClr>
                <a:srgbClr val="AA9DCB"/>
              </a:buClr>
              <a:buSzPts val="1400"/>
              <a:buFont typeface="Oxygen"/>
              <a:buChar char="●"/>
            </a:pPr>
            <a:r>
              <a:rPr lang="en-US" sz="2000" dirty="0">
                <a:solidFill>
                  <a:srgbClr val="FBFBFB"/>
                </a:solidFill>
                <a:latin typeface="Oxygen"/>
                <a:ea typeface="Oxygen"/>
                <a:cs typeface="Oxygen"/>
                <a:sym typeface="Oxygen"/>
              </a:rPr>
              <a:t>Donut Chart</a:t>
            </a:r>
            <a:endParaRPr lang="en" sz="20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Etc.</a:t>
            </a:r>
            <a:endParaRPr sz="2000" dirty="0">
              <a:solidFill>
                <a:srgbClr val="FBFBFB"/>
              </a:solidFill>
              <a:latin typeface="Oxygen"/>
              <a:ea typeface="Oxygen"/>
              <a:cs typeface="Oxygen"/>
              <a:sym typeface="Oxygen"/>
            </a:endParaRPr>
          </a:p>
        </p:txBody>
      </p:sp>
      <p:cxnSp>
        <p:nvCxnSpPr>
          <p:cNvPr id="136" name="Google Shape;136;p22"/>
          <p:cNvCxnSpPr/>
          <p:nvPr/>
        </p:nvCxnSpPr>
        <p:spPr>
          <a:xfrm>
            <a:off x="801237" y="846271"/>
            <a:ext cx="41631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3"/>
          <p:cNvSpPr txBox="1"/>
          <p:nvPr/>
        </p:nvSpPr>
        <p:spPr>
          <a:xfrm rot="304">
            <a:off x="1166640" y="2746914"/>
            <a:ext cx="6543561" cy="1247165"/>
          </a:xfrm>
          <a:prstGeom prst="rect">
            <a:avLst/>
          </a:prstGeom>
          <a:noFill/>
          <a:ln>
            <a:noFill/>
          </a:ln>
        </p:spPr>
        <p:txBody>
          <a:bodyPr spcFirstLastPara="1" wrap="square" lIns="91425" tIns="91425" rIns="91425" bIns="91425" anchor="t" anchorCtr="0">
            <a:noAutofit/>
          </a:bodyPr>
          <a:lstStyle/>
          <a:p>
            <a:pPr lvl="0" algn="ctr"/>
            <a:endParaRPr sz="2400" b="1" dirty="0">
              <a:solidFill>
                <a:schemeClr val="bg1"/>
              </a:solidFill>
              <a:latin typeface="Oxygen"/>
              <a:ea typeface="Oxygen"/>
              <a:cs typeface="Oxygen"/>
              <a:sym typeface="Oxygen"/>
            </a:endParaRPr>
          </a:p>
        </p:txBody>
      </p:sp>
      <p:sp>
        <p:nvSpPr>
          <p:cNvPr id="143" name="Google Shape;143;p23"/>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Pie Chart</a:t>
            </a:r>
            <a:endParaRPr sz="6000" dirty="0">
              <a:solidFill>
                <a:srgbClr val="FBFBFB"/>
              </a:solidFill>
              <a:latin typeface="Montserrat ExtraBold"/>
              <a:ea typeface="Montserrat ExtraBold"/>
              <a:cs typeface="Montserrat ExtraBold"/>
              <a:sym typeface="Montserrat ExtraBold"/>
            </a:endParaRPr>
          </a:p>
        </p:txBody>
      </p:sp>
      <p:cxnSp>
        <p:nvCxnSpPr>
          <p:cNvPr id="144" name="Google Shape;144;p23"/>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2" name="Rectangle 1"/>
          <p:cNvSpPr/>
          <p:nvPr/>
        </p:nvSpPr>
        <p:spPr>
          <a:xfrm>
            <a:off x="292608" y="298460"/>
            <a:ext cx="8851392" cy="769441"/>
          </a:xfrm>
          <a:prstGeom prst="rect">
            <a:avLst/>
          </a:prstGeom>
        </p:spPr>
        <p:txBody>
          <a:bodyPr wrap="square">
            <a:spAutoFit/>
          </a:bodyPr>
          <a:lstStyle/>
          <a:p>
            <a:pPr lvl="0" algn="ctr"/>
            <a:r>
              <a:rPr lang="en-IN" sz="2000" b="1" dirty="0">
                <a:solidFill>
                  <a:schemeClr val="bg1"/>
                </a:solidFill>
              </a:rPr>
              <a:t>Using Pie chart The </a:t>
            </a:r>
            <a:r>
              <a:rPr lang="en-IN" sz="2400" b="1" dirty="0">
                <a:solidFill>
                  <a:schemeClr val="bg1"/>
                </a:solidFill>
              </a:rPr>
              <a:t>number</a:t>
            </a:r>
            <a:r>
              <a:rPr lang="en-IN" sz="2000" b="1" dirty="0">
                <a:solidFill>
                  <a:schemeClr val="bg1"/>
                </a:solidFill>
              </a:rPr>
              <a:t> of T20 World Cup wins by different cricket teams.</a:t>
            </a:r>
            <a:endParaRPr lang="en-IN" sz="2000" b="1" dirty="0">
              <a:solidFill>
                <a:schemeClr val="bg1"/>
              </a:solidFill>
              <a:latin typeface="Oxygen"/>
              <a:ea typeface="Oxygen"/>
              <a:cs typeface="Oxygen"/>
              <a:sym typeface="Oxyge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54" y="667793"/>
            <a:ext cx="9875520" cy="4475708"/>
          </a:xfrm>
          <a:prstGeom prst="rect">
            <a:avLst/>
          </a:prstGeom>
        </p:spPr>
      </p:pic>
    </p:spTree>
    <p:extLst>
      <p:ext uri="{BB962C8B-B14F-4D97-AF65-F5344CB8AC3E}">
        <p14:creationId xmlns:p14="http://schemas.microsoft.com/office/powerpoint/2010/main" val="1813312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98" y="0"/>
            <a:ext cx="6621177" cy="5069434"/>
          </a:xfrm>
          <a:prstGeom prst="rect">
            <a:avLst/>
          </a:prstGeom>
        </p:spPr>
      </p:pic>
    </p:spTree>
    <p:extLst>
      <p:ext uri="{BB962C8B-B14F-4D97-AF65-F5344CB8AC3E}">
        <p14:creationId xmlns:p14="http://schemas.microsoft.com/office/powerpoint/2010/main" val="1048407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8396431B-1230-472C-99FF-20795268823A}"/>
              </a:ext>
            </a:extLst>
          </p:cNvPr>
          <p:cNvPicPr>
            <a:picLocks noChangeAspect="1"/>
          </p:cNvPicPr>
          <p:nvPr/>
        </p:nvPicPr>
        <p:blipFill>
          <a:blip r:embed="rId3"/>
          <a:stretch>
            <a:fillRect/>
          </a:stretch>
        </p:blipFill>
        <p:spPr>
          <a:xfrm>
            <a:off x="788003" y="868990"/>
            <a:ext cx="6887510" cy="4012240"/>
          </a:xfrm>
          <a:prstGeom prst="rect">
            <a:avLst/>
          </a:prstGeom>
        </p:spPr>
      </p:pic>
      <p:sp>
        <p:nvSpPr>
          <p:cNvPr id="4" name="Rectangle 3">
            <a:extLst>
              <a:ext uri="{FF2B5EF4-FFF2-40B4-BE49-F238E27FC236}">
                <a16:creationId xmlns:a16="http://schemas.microsoft.com/office/drawing/2014/main" id="{EB070F9F-B467-493C-BD3A-6AADE4A112CE}"/>
              </a:ext>
            </a:extLst>
          </p:cNvPr>
          <p:cNvSpPr/>
          <p:nvPr/>
        </p:nvSpPr>
        <p:spPr>
          <a:xfrm>
            <a:off x="2826762" y="108381"/>
            <a:ext cx="3464410" cy="307777"/>
          </a:xfrm>
          <a:prstGeom prst="rect">
            <a:avLst/>
          </a:prstGeom>
        </p:spPr>
        <p:txBody>
          <a:bodyPr wrap="none">
            <a:spAutoFit/>
          </a:bodyPr>
          <a:lstStyle/>
          <a:p>
            <a:r>
              <a:rPr lang="en-US" dirty="0">
                <a:solidFill>
                  <a:srgbClr val="FFC000"/>
                </a:solidFill>
                <a:latin typeface="Montserrat ExtraBold"/>
                <a:sym typeface="Montserrat ExtraBold"/>
              </a:rPr>
              <a:t>Women’s T20 World Cup Pie Chart</a:t>
            </a:r>
            <a:endParaRPr lang="en-US" dirty="0">
              <a:solidFill>
                <a:srgbClr val="00B0F0"/>
              </a:solidFill>
            </a:endParaRPr>
          </a:p>
        </p:txBody>
      </p:sp>
    </p:spTree>
    <p:extLst>
      <p:ext uri="{BB962C8B-B14F-4D97-AF65-F5344CB8AC3E}">
        <p14:creationId xmlns:p14="http://schemas.microsoft.com/office/powerpoint/2010/main" val="3318544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4"/>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50" name="Google Shape;150;p24"/>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Line </a:t>
            </a:r>
            <a:r>
              <a:rPr lang="en-US" sz="6000" dirty="0">
                <a:solidFill>
                  <a:srgbClr val="FBFBFB"/>
                </a:solidFill>
                <a:latin typeface="Montserrat ExtraBold"/>
                <a:ea typeface="Montserrat ExtraBold"/>
                <a:cs typeface="Montserrat ExtraBold"/>
                <a:sym typeface="Montserrat ExtraBold"/>
              </a:rPr>
              <a:t>chart</a:t>
            </a:r>
            <a:endParaRPr sz="6000" dirty="0">
              <a:solidFill>
                <a:srgbClr val="FBFBFB"/>
              </a:solidFill>
              <a:latin typeface="Montserrat ExtraBold"/>
              <a:ea typeface="Montserrat ExtraBold"/>
              <a:cs typeface="Montserrat ExtraBold"/>
              <a:sym typeface="Montserrat ExtraBold"/>
            </a:endParaRPr>
          </a:p>
        </p:txBody>
      </p:sp>
      <p:cxnSp>
        <p:nvCxnSpPr>
          <p:cNvPr id="151" name="Google Shape;151;p24"/>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p:nvPr/>
        </p:nvSpPr>
        <p:spPr>
          <a:xfrm rot="304">
            <a:off x="146302" y="204877"/>
            <a:ext cx="8412490" cy="512058"/>
          </a:xfrm>
          <a:prstGeom prst="rect">
            <a:avLst/>
          </a:prstGeom>
          <a:noFill/>
          <a:ln>
            <a:noFill/>
          </a:ln>
        </p:spPr>
        <p:txBody>
          <a:bodyPr spcFirstLastPara="1" wrap="square" lIns="91425" tIns="91425" rIns="91425" bIns="91425" anchor="t" anchorCtr="0">
            <a:noAutofit/>
          </a:bodyPr>
          <a:lstStyle/>
          <a:p>
            <a:pPr lvl="0" algn="ctr"/>
            <a:r>
              <a:rPr lang="en-IN" sz="1800" b="1" dirty="0">
                <a:solidFill>
                  <a:srgbClr val="FFFF00"/>
                </a:solidFill>
              </a:rPr>
              <a:t>Using Line Graph visualize the year-wise runs scored by Sachin Tendulkar.</a:t>
            </a:r>
            <a:r>
              <a:rPr lang="en" sz="1800" b="1" dirty="0">
                <a:solidFill>
                  <a:srgbClr val="FFFF00"/>
                </a:solidFill>
                <a:latin typeface="Oxygen"/>
                <a:ea typeface="Oxygen"/>
                <a:cs typeface="Oxygen"/>
                <a:sym typeface="Oxygen"/>
              </a:rPr>
              <a:t>.</a:t>
            </a:r>
            <a:endParaRPr sz="1800" b="1" dirty="0">
              <a:solidFill>
                <a:srgbClr val="FFFF00"/>
              </a:solidFill>
              <a:latin typeface="Oxygen"/>
              <a:ea typeface="Oxygen"/>
              <a:cs typeface="Oxygen"/>
              <a:sym typeface="Oxyge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15" y="204505"/>
            <a:ext cx="7907731" cy="5304755"/>
          </a:xfrm>
          <a:prstGeom prst="rect">
            <a:avLst/>
          </a:prstGeom>
        </p:spPr>
      </p:pic>
    </p:spTree>
    <p:extLst>
      <p:ext uri="{BB962C8B-B14F-4D97-AF65-F5344CB8AC3E}">
        <p14:creationId xmlns:p14="http://schemas.microsoft.com/office/powerpoint/2010/main" val="3618596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203200" y="429846"/>
            <a:ext cx="4345344" cy="4333014"/>
          </a:xfrm>
          <a:prstGeom prst="rect">
            <a:avLst/>
          </a:prstGeom>
        </p:spPr>
        <p:txBody>
          <a:bodyPr spcFirstLastPara="1" wrap="square" lIns="91425" tIns="91425" rIns="91425" bIns="91425" anchor="b" anchorCtr="0">
            <a:noAutofit/>
          </a:bodyPr>
          <a:lstStyle/>
          <a:p>
            <a:pPr algn="l">
              <a:buSzPct val="170000"/>
            </a:pPr>
            <a:r>
              <a:rPr lang="en-IN" sz="1800" b="1" dirty="0"/>
              <a:t>Cricket is immensely popular with dedicated fans worldwide.</a:t>
            </a:r>
            <a:br>
              <a:rPr lang="en-IN" sz="1800" b="1" dirty="0"/>
            </a:br>
            <a:br>
              <a:rPr lang="en-IN" sz="1800" dirty="0"/>
            </a:br>
            <a:r>
              <a:rPr lang="en-IN" sz="1800" b="1" dirty="0"/>
              <a:t>Fans enthusiastically support both local and national teams.</a:t>
            </a:r>
            <a:br>
              <a:rPr lang="en-IN" sz="1800" b="1" dirty="0"/>
            </a:br>
            <a:br>
              <a:rPr lang="en-IN" sz="1800" dirty="0"/>
            </a:br>
            <a:r>
              <a:rPr lang="en-IN" sz="1800" b="1" dirty="0"/>
              <a:t>The sport's popularity continues to grow steadily.</a:t>
            </a:r>
            <a:br>
              <a:rPr lang="en-IN" sz="1800" b="1" dirty="0"/>
            </a:br>
            <a:br>
              <a:rPr lang="en-IN" sz="1800" dirty="0"/>
            </a:br>
            <a:r>
              <a:rPr lang="en-IN" sz="1800" b="1" dirty="0"/>
              <a:t>Major tournaments like The Ashes, IPL League, and ICC Cricket World Cup draw enormous attention and excitement.</a:t>
            </a:r>
            <a:br>
              <a:rPr lang="en-IN" sz="1800" dirty="0"/>
            </a:br>
            <a:endParaRPr sz="1800" dirty="0">
              <a:latin typeface="Algerian" pitchFamily="82" charset="0"/>
            </a:endParaRPr>
          </a:p>
        </p:txBody>
      </p:sp>
      <p:sp>
        <p:nvSpPr>
          <p:cNvPr id="66" name="Google Shape;66;p13"/>
          <p:cNvSpPr txBox="1">
            <a:spLocks noGrp="1"/>
          </p:cNvSpPr>
          <p:nvPr>
            <p:ph type="subTitle" idx="1"/>
          </p:nvPr>
        </p:nvSpPr>
        <p:spPr>
          <a:xfrm>
            <a:off x="5062118" y="906117"/>
            <a:ext cx="4155034" cy="3877056"/>
          </a:xfrm>
          <a:prstGeom prst="rect">
            <a:avLst/>
          </a:prstGeom>
        </p:spPr>
        <p:txBody>
          <a:bodyPr spcFirstLastPara="1" wrap="square" lIns="91425" tIns="91425" rIns="91425" bIns="91425" anchor="t" anchorCtr="0">
            <a:noAutofit/>
          </a:bodyPr>
          <a:lstStyle/>
          <a:p>
            <a:pPr marL="0" lvl="0" indent="0"/>
            <a:endParaRPr sz="2000" dirty="0"/>
          </a:p>
        </p:txBody>
      </p:sp>
      <p:cxnSp>
        <p:nvCxnSpPr>
          <p:cNvPr id="67" name="Google Shape;67;p13"/>
          <p:cNvCxnSpPr/>
          <p:nvPr/>
        </p:nvCxnSpPr>
        <p:spPr>
          <a:xfrm>
            <a:off x="5062118" y="3997240"/>
            <a:ext cx="3877056" cy="0"/>
          </a:xfrm>
          <a:prstGeom prst="straightConnector1">
            <a:avLst/>
          </a:prstGeom>
          <a:noFill/>
          <a:ln w="19050" cap="flat" cmpd="sng">
            <a:solidFill>
              <a:srgbClr val="AA9DCB"/>
            </a:solidFill>
            <a:prstDash val="solid"/>
            <a:round/>
            <a:headEnd type="oval" w="med" len="med"/>
            <a:tailEnd type="oval" w="med" len="med"/>
          </a:ln>
        </p:spPr>
      </p:cxnSp>
      <p:pic>
        <p:nvPicPr>
          <p:cNvPr id="5" name="Picture 4"/>
          <p:cNvPicPr/>
          <p:nvPr/>
        </p:nvPicPr>
        <p:blipFill>
          <a:blip r:embed="rId3"/>
          <a:stretch>
            <a:fillRect/>
          </a:stretch>
        </p:blipFill>
        <p:spPr>
          <a:xfrm>
            <a:off x="4520795" y="577901"/>
            <a:ext cx="4476902" cy="4184960"/>
          </a:xfrm>
          <a:prstGeom prst="rect">
            <a:avLst/>
          </a:prstGeom>
        </p:spPr>
      </p:pic>
    </p:spTree>
    <p:extLst>
      <p:ext uri="{BB962C8B-B14F-4D97-AF65-F5344CB8AC3E}">
        <p14:creationId xmlns:p14="http://schemas.microsoft.com/office/powerpoint/2010/main" val="3734984712"/>
      </p:ext>
    </p:extLst>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 calcmode="lin" valueType="num">
                                      <p:cBhvr>
                                        <p:cTn id="9" dur="500" fill="hold"/>
                                        <p:tgtEl>
                                          <p:spTgt spid="65"/>
                                        </p:tgtEl>
                                        <p:attrNameLst>
                                          <p:attrName>style.rotation</p:attrName>
                                        </p:attrNameLst>
                                      </p:cBhvr>
                                      <p:tavLst>
                                        <p:tav tm="0">
                                          <p:val>
                                            <p:fltVal val="90"/>
                                          </p:val>
                                        </p:tav>
                                        <p:tav tm="100000">
                                          <p:val>
                                            <p:fltVal val="0"/>
                                          </p:val>
                                        </p:tav>
                                      </p:tavLst>
                                    </p:anim>
                                    <p:animEffect transition="in" filter="fade">
                                      <p:cBhvr>
                                        <p:cTn id="1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 y="468175"/>
            <a:ext cx="8975752" cy="4496032"/>
          </a:xfrm>
          <a:prstGeom prst="rect">
            <a:avLst/>
          </a:prstGeom>
        </p:spPr>
      </p:pic>
    </p:spTree>
    <p:extLst>
      <p:ext uri="{BB962C8B-B14F-4D97-AF65-F5344CB8AC3E}">
        <p14:creationId xmlns:p14="http://schemas.microsoft.com/office/powerpoint/2010/main" val="1371527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5"/>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57" name="Google Shape;157;p25"/>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Bar Chart</a:t>
            </a:r>
            <a:endParaRPr sz="6000" dirty="0">
              <a:solidFill>
                <a:srgbClr val="FBFBFB"/>
              </a:solidFill>
              <a:latin typeface="Montserrat ExtraBold"/>
              <a:ea typeface="Montserrat ExtraBold"/>
              <a:cs typeface="Montserrat ExtraBold"/>
              <a:sym typeface="Montserrat ExtraBold"/>
            </a:endParaRPr>
          </a:p>
        </p:txBody>
      </p:sp>
      <p:cxnSp>
        <p:nvCxnSpPr>
          <p:cNvPr id="158" name="Google Shape;158;p25"/>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p:nvPr/>
        </p:nvSpPr>
        <p:spPr>
          <a:xfrm rot="304">
            <a:off x="256032" y="355"/>
            <a:ext cx="8024788" cy="848370"/>
          </a:xfrm>
          <a:prstGeom prst="rect">
            <a:avLst/>
          </a:prstGeom>
          <a:noFill/>
          <a:ln>
            <a:noFill/>
          </a:ln>
        </p:spPr>
        <p:txBody>
          <a:bodyPr spcFirstLastPara="1" wrap="square" lIns="91425" tIns="91425" rIns="91425" bIns="91425" anchor="t" anchorCtr="0">
            <a:noAutofit/>
          </a:bodyPr>
          <a:lstStyle/>
          <a:p>
            <a:pPr lvl="0" algn="ctr"/>
            <a:r>
              <a:rPr lang="en-IN" sz="2400" b="1" dirty="0">
                <a:solidFill>
                  <a:schemeClr val="accent6">
                    <a:lumMod val="75000"/>
                  </a:schemeClr>
                </a:solidFill>
              </a:rPr>
              <a:t>Using Bar chart visualize the total runs scored by different cricket teams.</a:t>
            </a:r>
            <a:endParaRPr sz="2400" b="1" dirty="0">
              <a:solidFill>
                <a:schemeClr val="accent6">
                  <a:lumMod val="75000"/>
                </a:schemeClr>
              </a:solidFill>
              <a:latin typeface="Oxygen"/>
              <a:ea typeface="Oxygen"/>
              <a:cs typeface="Oxygen"/>
              <a:sym typeface="Oxyge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49" y="849080"/>
            <a:ext cx="8573416" cy="4419261"/>
          </a:xfrm>
          <a:prstGeom prst="rect">
            <a:avLst/>
          </a:prstGeom>
        </p:spPr>
      </p:pic>
    </p:spTree>
    <p:extLst>
      <p:ext uri="{BB962C8B-B14F-4D97-AF65-F5344CB8AC3E}">
        <p14:creationId xmlns:p14="http://schemas.microsoft.com/office/powerpoint/2010/main" val="3592538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88" y="329184"/>
            <a:ext cx="8924545" cy="4513477"/>
          </a:xfrm>
          <a:prstGeom prst="rect">
            <a:avLst/>
          </a:prstGeom>
        </p:spPr>
      </p:pic>
    </p:spTree>
    <p:extLst>
      <p:ext uri="{BB962C8B-B14F-4D97-AF65-F5344CB8AC3E}">
        <p14:creationId xmlns:p14="http://schemas.microsoft.com/office/powerpoint/2010/main" val="1674390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6000" dirty="0">
                <a:solidFill>
                  <a:srgbClr val="FBFBFB"/>
                </a:solidFill>
                <a:latin typeface="Montserrat ExtraBold"/>
                <a:ea typeface="Montserrat ExtraBold"/>
                <a:cs typeface="Montserrat ExtraBold"/>
                <a:sym typeface="Montserrat ExtraBold"/>
              </a:rPr>
              <a:t>Histogram</a:t>
            </a:r>
            <a:endParaRPr sz="6000" dirty="0">
              <a:solidFill>
                <a:srgbClr val="FBFBFB"/>
              </a:solidFill>
              <a:latin typeface="Montserrat ExtraBold"/>
              <a:ea typeface="Montserrat ExtraBold"/>
              <a:cs typeface="Montserrat ExtraBold"/>
              <a:sym typeface="Montserrat ExtraBold"/>
            </a:endParaRPr>
          </a:p>
        </p:txBody>
      </p:sp>
      <p:cxnSp>
        <p:nvCxnSpPr>
          <p:cNvPr id="165" name="Google Shape;165;p26"/>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1" y="493835"/>
            <a:ext cx="9144000" cy="4642338"/>
          </a:xfrm>
          <a:prstGeom prst="rect">
            <a:avLst/>
          </a:prstGeom>
        </p:spPr>
      </p:pic>
      <p:sp>
        <p:nvSpPr>
          <p:cNvPr id="4" name="Rectangle 3"/>
          <p:cNvSpPr/>
          <p:nvPr/>
        </p:nvSpPr>
        <p:spPr>
          <a:xfrm>
            <a:off x="1000370" y="104508"/>
            <a:ext cx="7471507" cy="461665"/>
          </a:xfrm>
          <a:prstGeom prst="rect">
            <a:avLst/>
          </a:prstGeom>
        </p:spPr>
        <p:txBody>
          <a:bodyPr wrap="square">
            <a:spAutoFit/>
          </a:bodyPr>
          <a:lstStyle/>
          <a:p>
            <a:r>
              <a:rPr lang="en-IN" sz="2400" b="1" dirty="0">
                <a:solidFill>
                  <a:schemeClr val="accent4">
                    <a:lumMod val="75000"/>
                  </a:schemeClr>
                </a:solidFill>
              </a:rPr>
              <a:t>Using a Histogram to visualize  cricketer scores</a:t>
            </a:r>
          </a:p>
        </p:txBody>
      </p:sp>
    </p:spTree>
    <p:extLst>
      <p:ext uri="{BB962C8B-B14F-4D97-AF65-F5344CB8AC3E}">
        <p14:creationId xmlns:p14="http://schemas.microsoft.com/office/powerpoint/2010/main" val="1050637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4" y="244104"/>
            <a:ext cx="8800123" cy="4530246"/>
          </a:xfrm>
          <a:prstGeom prst="rect">
            <a:avLst/>
          </a:prstGeom>
        </p:spPr>
      </p:pic>
    </p:spTree>
    <p:extLst>
      <p:ext uri="{BB962C8B-B14F-4D97-AF65-F5344CB8AC3E}">
        <p14:creationId xmlns:p14="http://schemas.microsoft.com/office/powerpoint/2010/main" val="1050637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424296" y="-131415"/>
            <a:ext cx="8295458" cy="892204"/>
          </a:xfrm>
          <a:prstGeom prst="rect">
            <a:avLst/>
          </a:prstGeom>
          <a:noFill/>
          <a:ln>
            <a:noFill/>
          </a:ln>
        </p:spPr>
        <p:txBody>
          <a:bodyPr spcFirstLastPara="1" wrap="square" lIns="91425" tIns="91425" rIns="91425" bIns="91425" anchor="t" anchorCtr="0">
            <a:noAutofit/>
          </a:bodyPr>
          <a:lstStyle/>
          <a:p>
            <a:pPr lvl="0" algn="ctr"/>
            <a:r>
              <a:rPr lang="en-IN" sz="2000" b="1" dirty="0">
                <a:solidFill>
                  <a:srgbClr val="FFC000"/>
                </a:solidFill>
              </a:rPr>
              <a:t>Using  </a:t>
            </a:r>
            <a:r>
              <a:rPr lang="en-IN" sz="2000" b="1" dirty="0" err="1">
                <a:solidFill>
                  <a:srgbClr val="FFC000"/>
                </a:solidFill>
              </a:rPr>
              <a:t>Heatmap</a:t>
            </a:r>
            <a:r>
              <a:rPr lang="en-IN" sz="2000" b="1" dirty="0">
                <a:solidFill>
                  <a:srgbClr val="FFC000"/>
                </a:solidFill>
              </a:rPr>
              <a:t> visualize the performance of cricket teams over multiple years.</a:t>
            </a:r>
            <a:endParaRPr sz="2000" b="1" dirty="0">
              <a:solidFill>
                <a:srgbClr val="FFC000"/>
              </a:solidFill>
              <a:latin typeface="Oxygen"/>
              <a:ea typeface="Oxygen"/>
              <a:cs typeface="Oxygen"/>
              <a:sym typeface="Oxyge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8" y="761156"/>
            <a:ext cx="8134502" cy="4543652"/>
          </a:xfrm>
          <a:prstGeom prst="rect">
            <a:avLst/>
          </a:prstGeom>
        </p:spPr>
      </p:pic>
    </p:spTree>
    <p:extLst>
      <p:ext uri="{BB962C8B-B14F-4D97-AF65-F5344CB8AC3E}">
        <p14:creationId xmlns:p14="http://schemas.microsoft.com/office/powerpoint/2010/main" val="4111757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3" y="161059"/>
            <a:ext cx="8858708" cy="4821382"/>
          </a:xfrm>
          <a:prstGeom prst="rect">
            <a:avLst/>
          </a:prstGeom>
        </p:spPr>
      </p:pic>
    </p:spTree>
    <p:extLst>
      <p:ext uri="{BB962C8B-B14F-4D97-AF65-F5344CB8AC3E}">
        <p14:creationId xmlns:p14="http://schemas.microsoft.com/office/powerpoint/2010/main" val="46833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Map</a:t>
            </a:r>
            <a:endParaRPr sz="6000" dirty="0">
              <a:solidFill>
                <a:srgbClr val="FBFBFB"/>
              </a:solidFill>
              <a:latin typeface="Montserrat ExtraBold"/>
              <a:ea typeface="Montserrat ExtraBold"/>
              <a:cs typeface="Montserrat ExtraBold"/>
              <a:sym typeface="Montserrat ExtraBold"/>
            </a:endParaRPr>
          </a:p>
        </p:txBody>
      </p:sp>
      <p:cxnSp>
        <p:nvCxnSpPr>
          <p:cNvPr id="165" name="Google Shape;165;p26"/>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extLst>
      <p:ext uri="{BB962C8B-B14F-4D97-AF65-F5344CB8AC3E}">
        <p14:creationId xmlns:p14="http://schemas.microsoft.com/office/powerpoint/2010/main" val="73716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422031" y="856917"/>
            <a:ext cx="6307016" cy="4613852"/>
          </a:xfrm>
          <a:prstGeom prst="rect">
            <a:avLst/>
          </a:prstGeom>
        </p:spPr>
        <p:txBody>
          <a:bodyPr spcFirstLastPara="1" wrap="square" lIns="91425" tIns="91425" rIns="91425" bIns="91425" anchor="b" anchorCtr="0">
            <a:noAutofit/>
          </a:bodyPr>
          <a:lstStyle/>
          <a:p>
            <a:pPr algn="l"/>
            <a:br>
              <a:rPr lang="en-IN" sz="1700" b="1" dirty="0">
                <a:latin typeface="+mj-lt"/>
              </a:rPr>
            </a:br>
            <a:br>
              <a:rPr lang="en-IN" sz="1700" b="1" dirty="0">
                <a:latin typeface="+mj-lt"/>
              </a:rPr>
            </a:br>
            <a:br>
              <a:rPr lang="en-IN" sz="1700" b="1" dirty="0">
                <a:latin typeface="+mj-lt"/>
              </a:rPr>
            </a:br>
            <a:br>
              <a:rPr lang="en-IN" sz="1700" b="1" dirty="0">
                <a:latin typeface="+mj-lt"/>
              </a:rPr>
            </a:br>
            <a:r>
              <a:rPr lang="en-IN" sz="1700" b="1" dirty="0">
                <a:latin typeface="+mj-lt"/>
              </a:rPr>
              <a:t>Cricket is played between two teams of eleven players.</a:t>
            </a:r>
            <a:br>
              <a:rPr lang="en-IN" sz="1700" b="1" dirty="0">
                <a:latin typeface="+mj-lt"/>
              </a:rPr>
            </a:br>
            <a:br>
              <a:rPr lang="en-IN" sz="1700" b="1" dirty="0">
                <a:latin typeface="+mj-lt"/>
              </a:rPr>
            </a:br>
            <a:r>
              <a:rPr lang="en-IN" sz="1700" b="1" dirty="0">
                <a:latin typeface="+mj-lt"/>
              </a:rPr>
              <a:t>The game takes place on a field with a 22-yard pitch at the  </a:t>
            </a:r>
            <a:r>
              <a:rPr lang="en-IN" sz="1700" b="1" dirty="0" err="1">
                <a:latin typeface="+mj-lt"/>
              </a:rPr>
              <a:t>center</a:t>
            </a:r>
            <a:r>
              <a:rPr lang="en-IN" sz="1700" b="1" dirty="0">
                <a:latin typeface="+mj-lt"/>
              </a:rPr>
              <a:t> .</a:t>
            </a:r>
            <a:br>
              <a:rPr lang="en-IN" sz="1700" b="1" dirty="0">
                <a:latin typeface="+mj-lt"/>
              </a:rPr>
            </a:br>
            <a:br>
              <a:rPr lang="en-IN" sz="1700" b="1" dirty="0">
                <a:latin typeface="+mj-lt"/>
              </a:rPr>
            </a:br>
            <a:r>
              <a:rPr lang="en-IN" sz="1700" b="1" dirty="0">
                <a:latin typeface="+mj-lt"/>
              </a:rPr>
              <a:t>Each end of the pitch has a wicket, consisting of two bails on three stumps.</a:t>
            </a:r>
            <a:br>
              <a:rPr lang="en-IN" sz="1700" b="1" dirty="0">
                <a:latin typeface="+mj-lt"/>
              </a:rPr>
            </a:br>
            <a:br>
              <a:rPr lang="en-IN" sz="1700" b="1" dirty="0">
                <a:latin typeface="+mj-lt"/>
              </a:rPr>
            </a:br>
            <a:r>
              <a:rPr lang="en-IN" sz="1700" b="1" dirty="0">
                <a:latin typeface="+mj-lt"/>
              </a:rPr>
              <a:t>The batting team scores runs by hitting the ball and running between the wickets.</a:t>
            </a:r>
            <a:br>
              <a:rPr lang="en-IN" sz="1700" b="1" dirty="0">
                <a:latin typeface="+mj-lt"/>
              </a:rPr>
            </a:br>
            <a:br>
              <a:rPr lang="en-IN" sz="1700" b="1" dirty="0">
                <a:latin typeface="+mj-lt"/>
              </a:rPr>
            </a:br>
            <a:r>
              <a:rPr lang="en-IN" sz="1700" b="1" dirty="0">
                <a:latin typeface="+mj-lt"/>
              </a:rPr>
              <a:t>The bowling and fielding team aims to prevent runs and dismiss batters.</a:t>
            </a:r>
            <a:br>
              <a:rPr lang="en-IN" sz="1700" b="1" dirty="0">
                <a:latin typeface="+mj-lt"/>
              </a:rPr>
            </a:br>
            <a:br>
              <a:rPr lang="en-IN" sz="1700" b="1" dirty="0">
                <a:latin typeface="+mj-lt"/>
              </a:rPr>
            </a:br>
            <a:r>
              <a:rPr lang="en-IN" sz="1700" b="1" dirty="0">
                <a:latin typeface="+mj-lt"/>
              </a:rPr>
              <a:t>Batters can be declared "out" in various ways, such as getting bowled or caught.</a:t>
            </a:r>
            <a:br>
              <a:rPr lang="en-IN" sz="1700" dirty="0">
                <a:latin typeface="Algerian" pitchFamily="82" charset="0"/>
              </a:rPr>
            </a:br>
            <a:endParaRPr sz="1700" dirty="0">
              <a:latin typeface="Algerian" pitchFamily="82" charset="0"/>
            </a:endParaRPr>
          </a:p>
        </p:txBody>
      </p:sp>
      <p:sp>
        <p:nvSpPr>
          <p:cNvPr id="66" name="Google Shape;66;p13"/>
          <p:cNvSpPr txBox="1">
            <a:spLocks noGrp="1"/>
          </p:cNvSpPr>
          <p:nvPr>
            <p:ph type="subTitle" idx="1"/>
          </p:nvPr>
        </p:nvSpPr>
        <p:spPr>
          <a:xfrm>
            <a:off x="-416965" y="153620"/>
            <a:ext cx="10102290" cy="548640"/>
          </a:xfrm>
          <a:prstGeom prst="rect">
            <a:avLst/>
          </a:prstGeom>
        </p:spPr>
        <p:txBody>
          <a:bodyPr spcFirstLastPara="1" wrap="square" lIns="91425" tIns="91425" rIns="91425" bIns="91425" anchor="t" anchorCtr="0">
            <a:noAutofit/>
          </a:bodyPr>
          <a:lstStyle/>
          <a:p>
            <a:pPr marL="0" lvl="0" indent="0"/>
            <a:r>
              <a:rPr lang="en-IN" dirty="0">
                <a:solidFill>
                  <a:schemeClr val="accent6">
                    <a:lumMod val="75000"/>
                  </a:schemeClr>
                </a:solidFill>
                <a:effectLst>
                  <a:outerShdw blurRad="38100" dist="38100" dir="2700000" algn="tl">
                    <a:srgbClr val="000000">
                      <a:alpha val="43137"/>
                    </a:srgbClr>
                  </a:outerShdw>
                </a:effectLst>
                <a:latin typeface="Arial Rounded MT Bold" pitchFamily="34" charset="0"/>
              </a:rPr>
              <a:t>What Are the Basic Rules and Objectives of Cricket?</a:t>
            </a:r>
            <a:endParaRPr dirty="0">
              <a:solidFill>
                <a:schemeClr val="accent6">
                  <a:lumMod val="75000"/>
                </a:schemeClr>
              </a:solidFill>
              <a:effectLst>
                <a:outerShdw blurRad="38100" dist="38100" dir="2700000" algn="tl">
                  <a:srgbClr val="000000">
                    <a:alpha val="43137"/>
                  </a:srgbClr>
                </a:outerShdw>
              </a:effectLst>
              <a:latin typeface="Arial Rounded MT Bold" pitchFamily="34" charset="0"/>
            </a:endParaRPr>
          </a:p>
        </p:txBody>
      </p:sp>
      <p:cxnSp>
        <p:nvCxnSpPr>
          <p:cNvPr id="67" name="Google Shape;67;p13"/>
          <p:cNvCxnSpPr/>
          <p:nvPr/>
        </p:nvCxnSpPr>
        <p:spPr>
          <a:xfrm>
            <a:off x="551011" y="759186"/>
            <a:ext cx="5672783" cy="0"/>
          </a:xfrm>
          <a:prstGeom prst="straightConnector1">
            <a:avLst/>
          </a:prstGeom>
          <a:noFill/>
          <a:ln w="19050" cap="flat" cmpd="sng">
            <a:solidFill>
              <a:srgbClr val="AA9DCB"/>
            </a:solidFill>
            <a:prstDash val="solid"/>
            <a:round/>
            <a:headEnd type="oval" w="med" len="med"/>
            <a:tailEnd type="oval" w="med" len="med"/>
          </a:ln>
        </p:spPr>
      </p:cxnSp>
      <p:pic>
        <p:nvPicPr>
          <p:cNvPr id="5" name="Picture 4"/>
          <p:cNvPicPr/>
          <p:nvPr/>
        </p:nvPicPr>
        <p:blipFill>
          <a:blip r:embed="rId3">
            <a:extLst>
              <a:ext uri="{BEBA8EAE-BF5A-486C-A8C5-ECC9F3942E4B}">
                <a14:imgProps xmlns:a14="http://schemas.microsoft.com/office/drawing/2010/main">
                  <a14:imgLayer r:embed="rId4">
                    <a14:imgEffect>
                      <a14:backgroundRemoval t="420" b="100000" l="9936" r="89904"/>
                    </a14:imgEffect>
                  </a14:imgLayer>
                </a14:imgProps>
              </a:ext>
            </a:extLst>
          </a:blip>
          <a:stretch>
            <a:fillRect/>
          </a:stretch>
        </p:blipFill>
        <p:spPr>
          <a:xfrm>
            <a:off x="6223795" y="915494"/>
            <a:ext cx="3379621" cy="3899002"/>
          </a:xfrm>
          <a:prstGeom prst="rect">
            <a:avLst/>
          </a:prstGeom>
        </p:spPr>
      </p:pic>
    </p:spTree>
    <p:extLst>
      <p:ext uri="{BB962C8B-B14F-4D97-AF65-F5344CB8AC3E}">
        <p14:creationId xmlns:p14="http://schemas.microsoft.com/office/powerpoint/2010/main" val="3308733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290">
                                          <p:stCondLst>
                                            <p:cond delay="0"/>
                                          </p:stCondLst>
                                        </p:cTn>
                                        <p:tgtEl>
                                          <p:spTgt spid="65"/>
                                        </p:tgtEl>
                                      </p:cBhvr>
                                    </p:animEffect>
                                    <p:anim calcmode="lin" valueType="num">
                                      <p:cBhvr>
                                        <p:cTn id="8" dur="911"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5"/>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5"/>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5"/>
                                        </p:tgtEl>
                                        <p:attrNameLst>
                                          <p:attrName>ppt_y</p:attrName>
                                        </p:attrNameLst>
                                      </p:cBhvr>
                                      <p:tavLst>
                                        <p:tav tm="0" fmla="#ppt_y-sin(pi*$)/81">
                                          <p:val>
                                            <p:fltVal val="0"/>
                                          </p:val>
                                        </p:tav>
                                        <p:tav tm="100000">
                                          <p:val>
                                            <p:fltVal val="1"/>
                                          </p:val>
                                        </p:tav>
                                      </p:tavLst>
                                    </p:anim>
                                    <p:animScale>
                                      <p:cBhvr>
                                        <p:cTn id="13" dur="13">
                                          <p:stCondLst>
                                            <p:cond delay="325"/>
                                          </p:stCondLst>
                                        </p:cTn>
                                        <p:tgtEl>
                                          <p:spTgt spid="65"/>
                                        </p:tgtEl>
                                      </p:cBhvr>
                                      <p:to x="100000" y="60000"/>
                                    </p:animScale>
                                    <p:animScale>
                                      <p:cBhvr>
                                        <p:cTn id="14" dur="83" decel="50000">
                                          <p:stCondLst>
                                            <p:cond delay="338"/>
                                          </p:stCondLst>
                                        </p:cTn>
                                        <p:tgtEl>
                                          <p:spTgt spid="65"/>
                                        </p:tgtEl>
                                      </p:cBhvr>
                                      <p:to x="100000" y="100000"/>
                                    </p:animScale>
                                    <p:animScale>
                                      <p:cBhvr>
                                        <p:cTn id="15" dur="13">
                                          <p:stCondLst>
                                            <p:cond delay="656"/>
                                          </p:stCondLst>
                                        </p:cTn>
                                        <p:tgtEl>
                                          <p:spTgt spid="65"/>
                                        </p:tgtEl>
                                      </p:cBhvr>
                                      <p:to x="100000" y="80000"/>
                                    </p:animScale>
                                    <p:animScale>
                                      <p:cBhvr>
                                        <p:cTn id="16" dur="83" decel="50000">
                                          <p:stCondLst>
                                            <p:cond delay="669"/>
                                          </p:stCondLst>
                                        </p:cTn>
                                        <p:tgtEl>
                                          <p:spTgt spid="65"/>
                                        </p:tgtEl>
                                      </p:cBhvr>
                                      <p:to x="100000" y="100000"/>
                                    </p:animScale>
                                    <p:animScale>
                                      <p:cBhvr>
                                        <p:cTn id="17" dur="13">
                                          <p:stCondLst>
                                            <p:cond delay="821"/>
                                          </p:stCondLst>
                                        </p:cTn>
                                        <p:tgtEl>
                                          <p:spTgt spid="65"/>
                                        </p:tgtEl>
                                      </p:cBhvr>
                                      <p:to x="100000" y="90000"/>
                                    </p:animScale>
                                    <p:animScale>
                                      <p:cBhvr>
                                        <p:cTn id="18" dur="83" decel="50000">
                                          <p:stCondLst>
                                            <p:cond delay="834"/>
                                          </p:stCondLst>
                                        </p:cTn>
                                        <p:tgtEl>
                                          <p:spTgt spid="65"/>
                                        </p:tgtEl>
                                      </p:cBhvr>
                                      <p:to x="100000" y="100000"/>
                                    </p:animScale>
                                    <p:animScale>
                                      <p:cBhvr>
                                        <p:cTn id="19" dur="13">
                                          <p:stCondLst>
                                            <p:cond delay="904"/>
                                          </p:stCondLst>
                                        </p:cTn>
                                        <p:tgtEl>
                                          <p:spTgt spid="65"/>
                                        </p:tgtEl>
                                      </p:cBhvr>
                                      <p:to x="100000" y="95000"/>
                                    </p:animScale>
                                    <p:animScale>
                                      <p:cBhvr>
                                        <p:cTn id="20" dur="83" decel="50000">
                                          <p:stCondLst>
                                            <p:cond delay="917"/>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229882" y="80318"/>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p:cNvSpPr/>
          <p:nvPr/>
        </p:nvSpPr>
        <p:spPr>
          <a:xfrm>
            <a:off x="0" y="-96060"/>
            <a:ext cx="8741664" cy="707886"/>
          </a:xfrm>
          <a:prstGeom prst="rect">
            <a:avLst/>
          </a:prstGeom>
        </p:spPr>
        <p:txBody>
          <a:bodyPr wrap="square">
            <a:spAutoFit/>
          </a:bodyPr>
          <a:lstStyle/>
          <a:p>
            <a:pPr lvl="0" algn="ctr"/>
            <a:r>
              <a:rPr lang="en-IN" sz="2000" dirty="0">
                <a:solidFill>
                  <a:srgbClr val="FFFF00"/>
                </a:solidFill>
              </a:rPr>
              <a:t>Map is created to visualize the full members of the International Cricket Council (ICC) and the year in which each country became a full member. </a:t>
            </a:r>
            <a:endParaRPr lang="en-IN" sz="2000" b="1" dirty="0">
              <a:solidFill>
                <a:srgbClr val="FFFF00"/>
              </a:solidFill>
              <a:latin typeface="Oxygen"/>
              <a:ea typeface="Oxygen"/>
              <a:cs typeface="Oxygen"/>
              <a:sym typeface="Oxyge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49" y="320430"/>
            <a:ext cx="7994072" cy="5064369"/>
          </a:xfrm>
          <a:prstGeom prst="rect">
            <a:avLst/>
          </a:prstGeom>
        </p:spPr>
      </p:pic>
    </p:spTree>
    <p:extLst>
      <p:ext uri="{BB962C8B-B14F-4D97-AF65-F5344CB8AC3E}">
        <p14:creationId xmlns:p14="http://schemas.microsoft.com/office/powerpoint/2010/main" val="3233883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62" y="156308"/>
            <a:ext cx="8901723" cy="4743938"/>
          </a:xfrm>
          <a:prstGeom prst="rect">
            <a:avLst/>
          </a:prstGeom>
        </p:spPr>
      </p:pic>
    </p:spTree>
    <p:extLst>
      <p:ext uri="{BB962C8B-B14F-4D97-AF65-F5344CB8AC3E}">
        <p14:creationId xmlns:p14="http://schemas.microsoft.com/office/powerpoint/2010/main" val="2854401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pic>
        <p:nvPicPr>
          <p:cNvPr id="3" name="Picture 2">
            <a:extLst>
              <a:ext uri="{FF2B5EF4-FFF2-40B4-BE49-F238E27FC236}">
                <a16:creationId xmlns:a16="http://schemas.microsoft.com/office/drawing/2014/main" id="{1482B66A-122E-456E-9393-287AA2150B96}"/>
              </a:ext>
            </a:extLst>
          </p:cNvPr>
          <p:cNvPicPr>
            <a:picLocks noChangeAspect="1"/>
          </p:cNvPicPr>
          <p:nvPr/>
        </p:nvPicPr>
        <p:blipFill>
          <a:blip r:embed="rId3"/>
          <a:stretch>
            <a:fillRect/>
          </a:stretch>
        </p:blipFill>
        <p:spPr>
          <a:xfrm>
            <a:off x="1255218" y="1035684"/>
            <a:ext cx="5397327" cy="3712991"/>
          </a:xfrm>
          <a:prstGeom prst="rect">
            <a:avLst/>
          </a:prstGeom>
        </p:spPr>
      </p:pic>
      <p:sp>
        <p:nvSpPr>
          <p:cNvPr id="5" name="Rectangle 4">
            <a:extLst>
              <a:ext uri="{FF2B5EF4-FFF2-40B4-BE49-F238E27FC236}">
                <a16:creationId xmlns:a16="http://schemas.microsoft.com/office/drawing/2014/main" id="{526818F8-C0C9-4F7D-9FF9-E4DC188A56F4}"/>
              </a:ext>
            </a:extLst>
          </p:cNvPr>
          <p:cNvSpPr/>
          <p:nvPr/>
        </p:nvSpPr>
        <p:spPr>
          <a:xfrm>
            <a:off x="146238" y="394825"/>
            <a:ext cx="8638903" cy="338554"/>
          </a:xfrm>
          <a:prstGeom prst="rect">
            <a:avLst/>
          </a:prstGeom>
        </p:spPr>
        <p:txBody>
          <a:bodyPr wrap="none">
            <a:spAutoFit/>
          </a:bodyPr>
          <a:lstStyle/>
          <a:p>
            <a:pPr lvl="0" algn="ctr"/>
            <a:r>
              <a:rPr lang="en-US" sz="1600" dirty="0">
                <a:solidFill>
                  <a:srgbClr val="FBFBFB"/>
                </a:solidFill>
                <a:latin typeface="Montserrat ExtraBold"/>
                <a:ea typeface="Montserrat ExtraBold"/>
                <a:cs typeface="Montserrat ExtraBold"/>
                <a:sym typeface="Montserrat ExtraBold"/>
              </a:rPr>
              <a:t>Program to show </a:t>
            </a:r>
            <a:r>
              <a:rPr lang="en-US" sz="1600" dirty="0">
                <a:solidFill>
                  <a:srgbClr val="92D050"/>
                </a:solidFill>
                <a:latin typeface="Montserrat ExtraBold"/>
                <a:ea typeface="Montserrat ExtraBold"/>
                <a:cs typeface="Montserrat ExtraBold"/>
                <a:sym typeface="Montserrat ExtraBold"/>
              </a:rPr>
              <a:t>Line Chart </a:t>
            </a:r>
            <a:r>
              <a:rPr lang="en-US" sz="1600" dirty="0">
                <a:solidFill>
                  <a:srgbClr val="FBFBFB"/>
                </a:solidFill>
                <a:latin typeface="Montserrat ExtraBold"/>
                <a:ea typeface="Montserrat ExtraBold"/>
                <a:cs typeface="Montserrat ExtraBold"/>
                <a:sym typeface="Montserrat ExtraBold"/>
              </a:rPr>
              <a:t>Of top 10 Highest scorers in International Cricket !</a:t>
            </a:r>
          </a:p>
        </p:txBody>
      </p:sp>
    </p:spTree>
    <p:extLst>
      <p:ext uri="{BB962C8B-B14F-4D97-AF65-F5344CB8AC3E}">
        <p14:creationId xmlns:p14="http://schemas.microsoft.com/office/powerpoint/2010/main" val="1582925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pic>
        <p:nvPicPr>
          <p:cNvPr id="5" name="Picture 4">
            <a:extLst>
              <a:ext uri="{FF2B5EF4-FFF2-40B4-BE49-F238E27FC236}">
                <a16:creationId xmlns:a16="http://schemas.microsoft.com/office/drawing/2014/main" id="{50B12E73-6580-43A7-B298-25AA56E0AE61}"/>
              </a:ext>
            </a:extLst>
          </p:cNvPr>
          <p:cNvPicPr>
            <a:picLocks noChangeAspect="1"/>
          </p:cNvPicPr>
          <p:nvPr/>
        </p:nvPicPr>
        <p:blipFill>
          <a:blip r:embed="rId3"/>
          <a:stretch>
            <a:fillRect/>
          </a:stretch>
        </p:blipFill>
        <p:spPr>
          <a:xfrm>
            <a:off x="453656" y="424074"/>
            <a:ext cx="8571167" cy="4142413"/>
          </a:xfrm>
          <a:prstGeom prst="rect">
            <a:avLst/>
          </a:prstGeom>
        </p:spPr>
      </p:pic>
    </p:spTree>
    <p:extLst>
      <p:ext uri="{BB962C8B-B14F-4D97-AF65-F5344CB8AC3E}">
        <p14:creationId xmlns:p14="http://schemas.microsoft.com/office/powerpoint/2010/main" val="1259151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cxnSp>
        <p:nvCxnSpPr>
          <p:cNvPr id="165" name="Google Shape;165;p26"/>
          <p:cNvCxnSpPr/>
          <p:nvPr/>
        </p:nvCxnSpPr>
        <p:spPr>
          <a:xfrm>
            <a:off x="883115" y="632264"/>
            <a:ext cx="6810600" cy="0"/>
          </a:xfrm>
          <a:prstGeom prst="straightConnector1">
            <a:avLst/>
          </a:prstGeom>
          <a:noFill/>
          <a:ln w="19050" cap="flat" cmpd="sng">
            <a:solidFill>
              <a:srgbClr val="AA9DCB"/>
            </a:solidFill>
            <a:prstDash val="solid"/>
            <a:round/>
            <a:headEnd type="oval" w="med" len="med"/>
            <a:tailEnd type="oval" w="med" len="med"/>
          </a:ln>
        </p:spPr>
      </p:cxnSp>
      <p:pic>
        <p:nvPicPr>
          <p:cNvPr id="5" name="Picture 4">
            <a:extLst>
              <a:ext uri="{FF2B5EF4-FFF2-40B4-BE49-F238E27FC236}">
                <a16:creationId xmlns:a16="http://schemas.microsoft.com/office/drawing/2014/main" id="{4C413F5B-F6CA-4E49-80A4-BB1CEAAD4B98}"/>
              </a:ext>
            </a:extLst>
          </p:cNvPr>
          <p:cNvPicPr>
            <a:picLocks noChangeAspect="1"/>
          </p:cNvPicPr>
          <p:nvPr/>
        </p:nvPicPr>
        <p:blipFill>
          <a:blip r:embed="rId3"/>
          <a:stretch>
            <a:fillRect/>
          </a:stretch>
        </p:blipFill>
        <p:spPr>
          <a:xfrm>
            <a:off x="131990" y="521850"/>
            <a:ext cx="8915272" cy="4135210"/>
          </a:xfrm>
          <a:prstGeom prst="rect">
            <a:avLst/>
          </a:prstGeom>
        </p:spPr>
      </p:pic>
    </p:spTree>
    <p:extLst>
      <p:ext uri="{BB962C8B-B14F-4D97-AF65-F5344CB8AC3E}">
        <p14:creationId xmlns:p14="http://schemas.microsoft.com/office/powerpoint/2010/main" val="810401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pic>
        <p:nvPicPr>
          <p:cNvPr id="2" name="Picture 1">
            <a:extLst>
              <a:ext uri="{FF2B5EF4-FFF2-40B4-BE49-F238E27FC236}">
                <a16:creationId xmlns:a16="http://schemas.microsoft.com/office/drawing/2014/main" id="{F17D7D2F-5BB1-4D15-B2E2-3E665BE0C5A3}"/>
              </a:ext>
            </a:extLst>
          </p:cNvPr>
          <p:cNvPicPr>
            <a:picLocks noChangeAspect="1"/>
          </p:cNvPicPr>
          <p:nvPr/>
        </p:nvPicPr>
        <p:blipFill>
          <a:blip r:embed="rId3"/>
          <a:stretch>
            <a:fillRect/>
          </a:stretch>
        </p:blipFill>
        <p:spPr>
          <a:xfrm>
            <a:off x="1083638" y="0"/>
            <a:ext cx="6976723" cy="5143500"/>
          </a:xfrm>
          <a:prstGeom prst="rect">
            <a:avLst/>
          </a:prstGeom>
        </p:spPr>
      </p:pic>
    </p:spTree>
    <p:extLst>
      <p:ext uri="{BB962C8B-B14F-4D97-AF65-F5344CB8AC3E}">
        <p14:creationId xmlns:p14="http://schemas.microsoft.com/office/powerpoint/2010/main" val="3810423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4" name="Picture 3">
            <a:extLst>
              <a:ext uri="{FF2B5EF4-FFF2-40B4-BE49-F238E27FC236}">
                <a16:creationId xmlns:a16="http://schemas.microsoft.com/office/drawing/2014/main" id="{1F782978-A593-48FF-A71C-EBBD476134D5}"/>
              </a:ext>
            </a:extLst>
          </p:cNvPr>
          <p:cNvPicPr>
            <a:picLocks noChangeAspect="1"/>
          </p:cNvPicPr>
          <p:nvPr/>
        </p:nvPicPr>
        <p:blipFill>
          <a:blip r:embed="rId3"/>
          <a:stretch>
            <a:fillRect/>
          </a:stretch>
        </p:blipFill>
        <p:spPr>
          <a:xfrm>
            <a:off x="298223" y="394825"/>
            <a:ext cx="8547553" cy="4096756"/>
          </a:xfrm>
          <a:prstGeom prst="rect">
            <a:avLst/>
          </a:prstGeom>
        </p:spPr>
      </p:pic>
    </p:spTree>
    <p:extLst>
      <p:ext uri="{BB962C8B-B14F-4D97-AF65-F5344CB8AC3E}">
        <p14:creationId xmlns:p14="http://schemas.microsoft.com/office/powerpoint/2010/main" val="2144773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r>
              <a:rPr lang="en-US" sz="6000" dirty="0">
                <a:solidFill>
                  <a:srgbClr val="FFFF00"/>
                </a:solidFill>
                <a:latin typeface="Montserrat ExtraBold"/>
                <a:ea typeface="Montserrat ExtraBold"/>
                <a:cs typeface="Montserrat ExtraBold"/>
                <a:sym typeface="Montserrat ExtraBold"/>
              </a:rPr>
              <a:t> Box PLOT</a:t>
            </a:r>
          </a:p>
        </p:txBody>
      </p:sp>
    </p:spTree>
    <p:extLst>
      <p:ext uri="{BB962C8B-B14F-4D97-AF65-F5344CB8AC3E}">
        <p14:creationId xmlns:p14="http://schemas.microsoft.com/office/powerpoint/2010/main" val="1906742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1416B2F8-5F35-4FDD-B45F-20214D97AC4B}"/>
              </a:ext>
            </a:extLst>
          </p:cNvPr>
          <p:cNvPicPr>
            <a:picLocks noChangeAspect="1"/>
          </p:cNvPicPr>
          <p:nvPr/>
        </p:nvPicPr>
        <p:blipFill>
          <a:blip r:embed="rId3"/>
          <a:stretch>
            <a:fillRect/>
          </a:stretch>
        </p:blipFill>
        <p:spPr>
          <a:xfrm>
            <a:off x="221776" y="110193"/>
            <a:ext cx="8700447" cy="4573063"/>
          </a:xfrm>
          <a:prstGeom prst="rect">
            <a:avLst/>
          </a:prstGeom>
        </p:spPr>
      </p:pic>
    </p:spTree>
    <p:extLst>
      <p:ext uri="{BB962C8B-B14F-4D97-AF65-F5344CB8AC3E}">
        <p14:creationId xmlns:p14="http://schemas.microsoft.com/office/powerpoint/2010/main" val="1150472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8E5353D1-3FB0-471E-A131-5A104F479DD4}"/>
              </a:ext>
            </a:extLst>
          </p:cNvPr>
          <p:cNvPicPr>
            <a:picLocks noChangeAspect="1"/>
          </p:cNvPicPr>
          <p:nvPr/>
        </p:nvPicPr>
        <p:blipFill>
          <a:blip r:embed="rId3"/>
          <a:stretch>
            <a:fillRect/>
          </a:stretch>
        </p:blipFill>
        <p:spPr>
          <a:xfrm>
            <a:off x="996447" y="321507"/>
            <a:ext cx="6829116" cy="4646006"/>
          </a:xfrm>
          <a:prstGeom prst="rect">
            <a:avLst/>
          </a:prstGeom>
        </p:spPr>
      </p:pic>
    </p:spTree>
    <p:extLst>
      <p:ext uri="{BB962C8B-B14F-4D97-AF65-F5344CB8AC3E}">
        <p14:creationId xmlns:p14="http://schemas.microsoft.com/office/powerpoint/2010/main" val="2035694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155575" y="0"/>
            <a:ext cx="5537297" cy="4476084"/>
          </a:xfrm>
          <a:prstGeom prst="rect">
            <a:avLst/>
          </a:prstGeom>
        </p:spPr>
        <p:txBody>
          <a:bodyPr spcFirstLastPara="1" wrap="square" lIns="91425" tIns="91425" rIns="91425" bIns="91425" anchor="b" anchorCtr="0">
            <a:noAutofit/>
          </a:bodyPr>
          <a:lstStyle/>
          <a:p>
            <a:pPr algn="l"/>
            <a:r>
              <a:rPr lang="en-IN" sz="1600" b="1" dirty="0"/>
              <a:t>Dismissal methods include being bowled (ball hitting stumps), caught, or run out.</a:t>
            </a:r>
            <a:br>
              <a:rPr lang="en-IN" sz="1600" b="1" dirty="0"/>
            </a:br>
            <a:br>
              <a:rPr lang="en-IN" sz="1600" dirty="0"/>
            </a:br>
            <a:r>
              <a:rPr lang="en-IN" sz="1600" b="1" dirty="0"/>
              <a:t>Innings end after ten dismissals; teams swap roles - batting to fielding.</a:t>
            </a:r>
            <a:br>
              <a:rPr lang="en-IN" sz="1600" b="1" dirty="0"/>
            </a:br>
            <a:br>
              <a:rPr lang="en-IN" sz="1600" dirty="0"/>
            </a:br>
            <a:r>
              <a:rPr lang="en-IN" sz="1600" b="1" dirty="0"/>
              <a:t>Each over consists of six balls bowled by the same bowler.</a:t>
            </a:r>
            <a:br>
              <a:rPr lang="en-IN" sz="1600" b="1" dirty="0"/>
            </a:br>
            <a:br>
              <a:rPr lang="en-IN" sz="1600" dirty="0"/>
            </a:br>
            <a:r>
              <a:rPr lang="en-IN" sz="1600" b="1" dirty="0"/>
              <a:t>Game overseen by two on-field umpires; supported by a third umpire and match referee in internationals.</a:t>
            </a:r>
            <a:br>
              <a:rPr lang="en-IN" sz="1600" b="1" dirty="0"/>
            </a:br>
            <a:br>
              <a:rPr lang="en-IN" sz="1600" dirty="0"/>
            </a:br>
            <a:endParaRPr sz="1600" dirty="0">
              <a:solidFill>
                <a:schemeClr val="bg1"/>
              </a:solidFill>
              <a:effectLst>
                <a:outerShdw blurRad="38100" dist="38100" dir="2700000" algn="tl">
                  <a:srgbClr val="000000">
                    <a:alpha val="43137"/>
                  </a:srgbClr>
                </a:outerShdw>
              </a:effectLst>
              <a:latin typeface="Algerian" pitchFamily="82" charset="0"/>
            </a:endParaRPr>
          </a:p>
        </p:txBody>
      </p:sp>
      <p:cxnSp>
        <p:nvCxnSpPr>
          <p:cNvPr id="67" name="Google Shape;67;p13"/>
          <p:cNvCxnSpPr/>
          <p:nvPr/>
        </p:nvCxnSpPr>
        <p:spPr>
          <a:xfrm flipV="1">
            <a:off x="307975" y="465137"/>
            <a:ext cx="5662979" cy="10241"/>
          </a:xfrm>
          <a:prstGeom prst="straightConnector1">
            <a:avLst/>
          </a:prstGeom>
          <a:noFill/>
          <a:ln w="19050" cap="flat" cmpd="sng">
            <a:solidFill>
              <a:srgbClr val="AA9DCB"/>
            </a:solidFill>
            <a:prstDash val="solid"/>
            <a:round/>
            <a:headEnd type="oval" w="med" len="med"/>
            <a:tailEnd type="oval" w="med" len="med"/>
          </a:ln>
        </p:spPr>
      </p:cxn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22" b="98056" l="0" r="100000"/>
                    </a14:imgEffect>
                  </a14:imgLayer>
                </a14:imgProps>
              </a:ext>
              <a:ext uri="{28A0092B-C50C-407E-A947-70E740481C1C}">
                <a14:useLocalDpi xmlns:a14="http://schemas.microsoft.com/office/drawing/2010/main" val="0"/>
              </a:ext>
            </a:extLst>
          </a:blip>
          <a:stretch>
            <a:fillRect/>
          </a:stretch>
        </p:blipFill>
        <p:spPr>
          <a:xfrm>
            <a:off x="5352117" y="465137"/>
            <a:ext cx="3868616" cy="4778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854717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4EA59D57-DEFB-45E3-85A5-95037346CD28}"/>
              </a:ext>
            </a:extLst>
          </p:cNvPr>
          <p:cNvPicPr>
            <a:picLocks noChangeAspect="1"/>
          </p:cNvPicPr>
          <p:nvPr/>
        </p:nvPicPr>
        <p:blipFill>
          <a:blip r:embed="rId3"/>
          <a:stretch>
            <a:fillRect/>
          </a:stretch>
        </p:blipFill>
        <p:spPr>
          <a:xfrm>
            <a:off x="443553" y="607889"/>
            <a:ext cx="8031126" cy="3927722"/>
          </a:xfrm>
          <a:prstGeom prst="rect">
            <a:avLst/>
          </a:prstGeom>
        </p:spPr>
      </p:pic>
    </p:spTree>
    <p:extLst>
      <p:ext uri="{BB962C8B-B14F-4D97-AF65-F5344CB8AC3E}">
        <p14:creationId xmlns:p14="http://schemas.microsoft.com/office/powerpoint/2010/main" val="973355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36465" y="26227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938992"/>
          </a:xfrm>
          <a:prstGeom prst="rect">
            <a:avLst/>
          </a:prstGeom>
        </p:spPr>
        <p:txBody>
          <a:bodyPr wrap="square">
            <a:spAutoFit/>
          </a:bodyPr>
          <a:lstStyle/>
          <a:p>
            <a:pPr lvl="0" algn="ctr"/>
            <a:r>
              <a:rPr lang="en-US" sz="6000" dirty="0">
                <a:solidFill>
                  <a:srgbClr val="FFFF00"/>
                </a:solidFill>
                <a:latin typeface="Montserrat ExtraBold"/>
                <a:ea typeface="Montserrat ExtraBold"/>
                <a:cs typeface="Montserrat ExtraBold"/>
                <a:sym typeface="Montserrat ExtraBold"/>
              </a:rPr>
              <a:t>Visualization Website</a:t>
            </a:r>
          </a:p>
        </p:txBody>
      </p:sp>
      <p:sp>
        <p:nvSpPr>
          <p:cNvPr id="3" name="Rectangle 2">
            <a:extLst>
              <a:ext uri="{FF2B5EF4-FFF2-40B4-BE49-F238E27FC236}">
                <a16:creationId xmlns:a16="http://schemas.microsoft.com/office/drawing/2014/main" id="{648C7D5A-CBFD-460B-8E38-1074C40D161F}"/>
              </a:ext>
            </a:extLst>
          </p:cNvPr>
          <p:cNvSpPr/>
          <p:nvPr/>
        </p:nvSpPr>
        <p:spPr>
          <a:xfrm>
            <a:off x="1605393" y="2942239"/>
            <a:ext cx="6345007" cy="461665"/>
          </a:xfrm>
          <a:prstGeom prst="rect">
            <a:avLst/>
          </a:prstGeom>
        </p:spPr>
        <p:txBody>
          <a:bodyPr wrap="none">
            <a:spAutoFit/>
          </a:bodyPr>
          <a:lstStyle/>
          <a:p>
            <a:r>
              <a:rPr lang="en-US" sz="2400" dirty="0">
                <a:hlinkClick r:id="rId3"/>
              </a:rPr>
              <a:t>https://top3-cricketer-ayush-harsh.netlify.app/</a:t>
            </a:r>
            <a:endParaRPr lang="en-US" sz="2400" dirty="0"/>
          </a:p>
        </p:txBody>
      </p:sp>
    </p:spTree>
    <p:extLst>
      <p:ext uri="{BB962C8B-B14F-4D97-AF65-F5344CB8AC3E}">
        <p14:creationId xmlns:p14="http://schemas.microsoft.com/office/powerpoint/2010/main" val="3242488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36465" y="26227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723014" y="1427229"/>
            <a:ext cx="7804298" cy="1938992"/>
          </a:xfrm>
          <a:prstGeom prst="rect">
            <a:avLst/>
          </a:prstGeom>
        </p:spPr>
        <p:txBody>
          <a:bodyPr wrap="square">
            <a:spAutoFit/>
          </a:bodyPr>
          <a:lstStyle/>
          <a:p>
            <a:pPr lvl="0" algn="ctr"/>
            <a:r>
              <a:rPr lang="en-US" sz="6000" dirty="0">
                <a:solidFill>
                  <a:srgbClr val="FFFF00"/>
                </a:solidFill>
                <a:latin typeface="Montserrat ExtraBold"/>
                <a:ea typeface="Montserrat ExtraBold"/>
                <a:cs typeface="Montserrat ExtraBold"/>
                <a:sym typeface="Montserrat ExtraBold"/>
              </a:rPr>
              <a:t>Some Screenshots of Website</a:t>
            </a:r>
          </a:p>
        </p:txBody>
      </p:sp>
    </p:spTree>
    <p:extLst>
      <p:ext uri="{BB962C8B-B14F-4D97-AF65-F5344CB8AC3E}">
        <p14:creationId xmlns:p14="http://schemas.microsoft.com/office/powerpoint/2010/main" val="2864885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12" name="Picture 11">
            <a:extLst>
              <a:ext uri="{FF2B5EF4-FFF2-40B4-BE49-F238E27FC236}">
                <a16:creationId xmlns:a16="http://schemas.microsoft.com/office/drawing/2014/main" id="{F2EDB4B3-7286-0184-8276-0F7848F8646F}"/>
              </a:ext>
            </a:extLst>
          </p:cNvPr>
          <p:cNvPicPr>
            <a:picLocks noChangeAspect="1"/>
          </p:cNvPicPr>
          <p:nvPr/>
        </p:nvPicPr>
        <p:blipFill>
          <a:blip r:embed="rId3"/>
          <a:stretch>
            <a:fillRect/>
          </a:stretch>
        </p:blipFill>
        <p:spPr>
          <a:xfrm>
            <a:off x="598967" y="279013"/>
            <a:ext cx="7946065" cy="4469662"/>
          </a:xfrm>
          <a:prstGeom prst="rect">
            <a:avLst/>
          </a:prstGeom>
        </p:spPr>
      </p:pic>
    </p:spTree>
    <p:extLst>
      <p:ext uri="{BB962C8B-B14F-4D97-AF65-F5344CB8AC3E}">
        <p14:creationId xmlns:p14="http://schemas.microsoft.com/office/powerpoint/2010/main" val="1249450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4" name="Picture 3">
            <a:extLst>
              <a:ext uri="{FF2B5EF4-FFF2-40B4-BE49-F238E27FC236}">
                <a16:creationId xmlns:a16="http://schemas.microsoft.com/office/drawing/2014/main" id="{689F1E66-2718-8A90-7EB3-72C6F2CA05CA}"/>
              </a:ext>
            </a:extLst>
          </p:cNvPr>
          <p:cNvPicPr>
            <a:picLocks noChangeAspect="1"/>
          </p:cNvPicPr>
          <p:nvPr/>
        </p:nvPicPr>
        <p:blipFill>
          <a:blip r:embed="rId3"/>
          <a:stretch>
            <a:fillRect/>
          </a:stretch>
        </p:blipFill>
        <p:spPr>
          <a:xfrm>
            <a:off x="854148" y="376988"/>
            <a:ext cx="7329377" cy="4122775"/>
          </a:xfrm>
          <a:prstGeom prst="rect">
            <a:avLst/>
          </a:prstGeom>
        </p:spPr>
      </p:pic>
    </p:spTree>
    <p:extLst>
      <p:ext uri="{BB962C8B-B14F-4D97-AF65-F5344CB8AC3E}">
        <p14:creationId xmlns:p14="http://schemas.microsoft.com/office/powerpoint/2010/main" val="33786154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938992"/>
          </a:xfrm>
          <a:prstGeom prst="rect">
            <a:avLst/>
          </a:prstGeom>
        </p:spPr>
        <p:txBody>
          <a:bodyPr wrap="square">
            <a:spAutoFit/>
          </a:bodyPr>
          <a:lstStyle/>
          <a:p>
            <a:pPr lvl="0" algn="ctr"/>
            <a:r>
              <a:rPr lang="en-US" sz="6000" dirty="0">
                <a:solidFill>
                  <a:srgbClr val="FBFBFB"/>
                </a:solidFill>
                <a:latin typeface="Montserrat ExtraBold"/>
                <a:ea typeface="Montserrat ExtraBold"/>
                <a:cs typeface="Montserrat ExtraBold"/>
                <a:sym typeface="Montserrat ExtraBold"/>
              </a:rPr>
              <a:t>Visualization Using </a:t>
            </a:r>
            <a:r>
              <a:rPr lang="en-US" sz="6000" dirty="0">
                <a:solidFill>
                  <a:srgbClr val="FFFF00"/>
                </a:solidFill>
                <a:latin typeface="Montserrat ExtraBold"/>
                <a:ea typeface="Montserrat ExtraBold"/>
                <a:cs typeface="Montserrat ExtraBold"/>
                <a:sym typeface="Montserrat ExtraBold"/>
              </a:rPr>
              <a:t>POWER BI</a:t>
            </a:r>
          </a:p>
        </p:txBody>
      </p:sp>
      <p:pic>
        <p:nvPicPr>
          <p:cNvPr id="4" name="Picture 3">
            <a:extLst>
              <a:ext uri="{FF2B5EF4-FFF2-40B4-BE49-F238E27FC236}">
                <a16:creationId xmlns:a16="http://schemas.microsoft.com/office/drawing/2014/main" id="{EE2C5261-DD95-F616-0B1E-B97836126E5B}"/>
              </a:ext>
            </a:extLst>
          </p:cNvPr>
          <p:cNvPicPr>
            <a:picLocks noChangeAspect="1"/>
          </p:cNvPicPr>
          <p:nvPr/>
        </p:nvPicPr>
        <p:blipFill>
          <a:blip r:embed="rId3"/>
          <a:stretch>
            <a:fillRect/>
          </a:stretch>
        </p:blipFill>
        <p:spPr>
          <a:xfrm>
            <a:off x="616688" y="151070"/>
            <a:ext cx="7804298" cy="4389918"/>
          </a:xfrm>
          <a:prstGeom prst="rect">
            <a:avLst/>
          </a:prstGeom>
        </p:spPr>
      </p:pic>
    </p:spTree>
    <p:extLst>
      <p:ext uri="{BB962C8B-B14F-4D97-AF65-F5344CB8AC3E}">
        <p14:creationId xmlns:p14="http://schemas.microsoft.com/office/powerpoint/2010/main" val="2883941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938992"/>
          </a:xfrm>
          <a:prstGeom prst="rect">
            <a:avLst/>
          </a:prstGeom>
        </p:spPr>
        <p:txBody>
          <a:bodyPr wrap="square">
            <a:spAutoFit/>
          </a:bodyPr>
          <a:lstStyle/>
          <a:p>
            <a:pPr lvl="0" algn="ctr"/>
            <a:r>
              <a:rPr lang="en-US" sz="6000" dirty="0">
                <a:solidFill>
                  <a:srgbClr val="FBFBFB"/>
                </a:solidFill>
                <a:latin typeface="Montserrat ExtraBold"/>
                <a:ea typeface="Montserrat ExtraBold"/>
                <a:cs typeface="Montserrat ExtraBold"/>
                <a:sym typeface="Montserrat ExtraBold"/>
              </a:rPr>
              <a:t>Visualization Using </a:t>
            </a:r>
            <a:r>
              <a:rPr lang="en-US" sz="6000" dirty="0">
                <a:solidFill>
                  <a:srgbClr val="FFFF00"/>
                </a:solidFill>
                <a:latin typeface="Montserrat ExtraBold"/>
                <a:ea typeface="Montserrat ExtraBold"/>
                <a:cs typeface="Montserrat ExtraBold"/>
                <a:sym typeface="Montserrat ExtraBold"/>
              </a:rPr>
              <a:t>POWER BI</a:t>
            </a:r>
          </a:p>
        </p:txBody>
      </p:sp>
      <p:pic>
        <p:nvPicPr>
          <p:cNvPr id="4" name="Picture 3">
            <a:extLst>
              <a:ext uri="{FF2B5EF4-FFF2-40B4-BE49-F238E27FC236}">
                <a16:creationId xmlns:a16="http://schemas.microsoft.com/office/drawing/2014/main" id="{9AFDDB9F-84A6-E6E9-2FEF-48A6A594826C}"/>
              </a:ext>
            </a:extLst>
          </p:cNvPr>
          <p:cNvPicPr>
            <a:picLocks noChangeAspect="1"/>
          </p:cNvPicPr>
          <p:nvPr/>
        </p:nvPicPr>
        <p:blipFill>
          <a:blip r:embed="rId3"/>
          <a:stretch>
            <a:fillRect/>
          </a:stretch>
        </p:blipFill>
        <p:spPr>
          <a:xfrm>
            <a:off x="689079" y="173222"/>
            <a:ext cx="7563293" cy="4254352"/>
          </a:xfrm>
          <a:prstGeom prst="rect">
            <a:avLst/>
          </a:prstGeom>
        </p:spPr>
      </p:pic>
    </p:spTree>
    <p:extLst>
      <p:ext uri="{BB962C8B-B14F-4D97-AF65-F5344CB8AC3E}">
        <p14:creationId xmlns:p14="http://schemas.microsoft.com/office/powerpoint/2010/main" val="979548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938992"/>
          </a:xfrm>
          <a:prstGeom prst="rect">
            <a:avLst/>
          </a:prstGeom>
        </p:spPr>
        <p:txBody>
          <a:bodyPr wrap="square">
            <a:spAutoFit/>
          </a:bodyPr>
          <a:lstStyle/>
          <a:p>
            <a:pPr lvl="0" algn="ctr"/>
            <a:r>
              <a:rPr lang="en-US" sz="6000" dirty="0">
                <a:solidFill>
                  <a:srgbClr val="FBFBFB"/>
                </a:solidFill>
                <a:latin typeface="Montserrat ExtraBold"/>
                <a:ea typeface="Montserrat ExtraBold"/>
                <a:cs typeface="Montserrat ExtraBold"/>
                <a:sym typeface="Montserrat ExtraBold"/>
              </a:rPr>
              <a:t>Visualization Using </a:t>
            </a:r>
            <a:r>
              <a:rPr lang="en-US" sz="6000" dirty="0">
                <a:solidFill>
                  <a:srgbClr val="FFFF00"/>
                </a:solidFill>
                <a:latin typeface="Montserrat ExtraBold"/>
                <a:ea typeface="Montserrat ExtraBold"/>
                <a:cs typeface="Montserrat ExtraBold"/>
                <a:sym typeface="Montserrat ExtraBold"/>
              </a:rPr>
              <a:t>POWER BI</a:t>
            </a:r>
          </a:p>
        </p:txBody>
      </p:sp>
    </p:spTree>
    <p:extLst>
      <p:ext uri="{BB962C8B-B14F-4D97-AF65-F5344CB8AC3E}">
        <p14:creationId xmlns:p14="http://schemas.microsoft.com/office/powerpoint/2010/main" val="4016882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3788231" y="3857436"/>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2" name="Rectangle 1">
            <a:extLst>
              <a:ext uri="{FF2B5EF4-FFF2-40B4-BE49-F238E27FC236}">
                <a16:creationId xmlns:a16="http://schemas.microsoft.com/office/drawing/2014/main" id="{0F1DD259-B496-46F0-AAD7-2714409B990B}"/>
              </a:ext>
            </a:extLst>
          </p:cNvPr>
          <p:cNvSpPr/>
          <p:nvPr/>
        </p:nvSpPr>
        <p:spPr>
          <a:xfrm>
            <a:off x="1017770" y="776161"/>
            <a:ext cx="6952544" cy="523220"/>
          </a:xfrm>
          <a:prstGeom prst="rect">
            <a:avLst/>
          </a:prstGeom>
        </p:spPr>
        <p:txBody>
          <a:bodyPr wrap="none">
            <a:spAutoFit/>
          </a:bodyPr>
          <a:lstStyle/>
          <a:p>
            <a:pPr lvl="0" algn="ctr"/>
            <a:r>
              <a:rPr lang="en-US" sz="2800" dirty="0">
                <a:solidFill>
                  <a:srgbClr val="00B0F0"/>
                </a:solidFill>
                <a:latin typeface="Montserrat ExtraBold"/>
                <a:ea typeface="Montserrat ExtraBold"/>
                <a:cs typeface="Montserrat ExtraBold"/>
                <a:sym typeface="Montserrat ExtraBold"/>
              </a:rPr>
              <a:t>Analysis of Virat Kohli’s ODI career </a:t>
            </a:r>
          </a:p>
        </p:txBody>
      </p:sp>
      <p:pic>
        <p:nvPicPr>
          <p:cNvPr id="1028" name="Picture 4" descr="900+ Virat Kohli ❤️ ideas | virat kohli, virat kohli wallpapers, virat and  anushka">
            <a:extLst>
              <a:ext uri="{FF2B5EF4-FFF2-40B4-BE49-F238E27FC236}">
                <a16:creationId xmlns:a16="http://schemas.microsoft.com/office/drawing/2014/main" id="{4E7FE06D-7654-4927-96B6-6E8D6D955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740" y="2684677"/>
            <a:ext cx="1917182" cy="20315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rat kohli Wallpapers Download | MobCup">
            <a:extLst>
              <a:ext uri="{FF2B5EF4-FFF2-40B4-BE49-F238E27FC236}">
                <a16:creationId xmlns:a16="http://schemas.microsoft.com/office/drawing/2014/main" id="{17512D36-6465-4911-8D83-CB5EC1599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980" y="2286000"/>
            <a:ext cx="16002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435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17068121-720D-4E3C-8B03-9BB75DE6DBC9}"/>
              </a:ext>
            </a:extLst>
          </p:cNvPr>
          <p:cNvPicPr>
            <a:picLocks noChangeAspect="1"/>
          </p:cNvPicPr>
          <p:nvPr/>
        </p:nvPicPr>
        <p:blipFill>
          <a:blip r:embed="rId3"/>
          <a:stretch>
            <a:fillRect/>
          </a:stretch>
        </p:blipFill>
        <p:spPr>
          <a:xfrm>
            <a:off x="478995" y="819223"/>
            <a:ext cx="7549115" cy="4242478"/>
          </a:xfrm>
          <a:prstGeom prst="rect">
            <a:avLst/>
          </a:prstGeom>
        </p:spPr>
      </p:pic>
      <p:sp>
        <p:nvSpPr>
          <p:cNvPr id="4" name="TextBox 3">
            <a:extLst>
              <a:ext uri="{FF2B5EF4-FFF2-40B4-BE49-F238E27FC236}">
                <a16:creationId xmlns:a16="http://schemas.microsoft.com/office/drawing/2014/main" id="{6BFD71EF-BC8A-4C48-D68E-FB49E3EE77BD}"/>
              </a:ext>
            </a:extLst>
          </p:cNvPr>
          <p:cNvSpPr txBox="1"/>
          <p:nvPr/>
        </p:nvSpPr>
        <p:spPr>
          <a:xfrm>
            <a:off x="141767" y="163992"/>
            <a:ext cx="5755758" cy="461665"/>
          </a:xfrm>
          <a:prstGeom prst="rect">
            <a:avLst/>
          </a:prstGeom>
          <a:noFill/>
        </p:spPr>
        <p:txBody>
          <a:bodyPr wrap="square">
            <a:spAutoFit/>
          </a:bodyPr>
          <a:lstStyle/>
          <a:p>
            <a:pPr lvl="0" algn="ctr"/>
            <a:r>
              <a:rPr lang="en-US" sz="2400" dirty="0">
                <a:solidFill>
                  <a:schemeClr val="accent4">
                    <a:lumMod val="75000"/>
                  </a:schemeClr>
                </a:solidFill>
                <a:latin typeface="Montserrat ExtraBold"/>
                <a:ea typeface="Montserrat ExtraBold"/>
                <a:cs typeface="Montserrat ExtraBold"/>
                <a:sym typeface="Montserrat ExtraBold"/>
              </a:rPr>
              <a:t>Line and Stacked Column Chart</a:t>
            </a:r>
          </a:p>
        </p:txBody>
      </p:sp>
    </p:spTree>
    <p:extLst>
      <p:ext uri="{BB962C8B-B14F-4D97-AF65-F5344CB8AC3E}">
        <p14:creationId xmlns:p14="http://schemas.microsoft.com/office/powerpoint/2010/main" val="319464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114167" y="-460131"/>
            <a:ext cx="4845539" cy="5138493"/>
          </a:xfrm>
          <a:prstGeom prst="rect">
            <a:avLst/>
          </a:prstGeom>
        </p:spPr>
        <p:txBody>
          <a:bodyPr spcFirstLastPara="1" wrap="square" lIns="91425" tIns="91425" rIns="91425" bIns="91425" anchor="b" anchorCtr="0">
            <a:noAutofit/>
          </a:bodyPr>
          <a:lstStyle/>
          <a:p>
            <a:pPr algn="l"/>
            <a:r>
              <a:rPr lang="en-IN" sz="1800" b="1" dirty="0"/>
              <a:t>Cricket formats vary from Twenty20 (T20) with 20 overs per team, lasting 3-4 hours, to Test matches played over five days.</a:t>
            </a:r>
            <a:br>
              <a:rPr lang="en-IN" sz="1800" b="1" dirty="0"/>
            </a:br>
            <a:br>
              <a:rPr lang="en-IN" sz="1800" dirty="0"/>
            </a:br>
            <a:r>
              <a:rPr lang="en-IN" sz="1800" b="1" dirty="0"/>
              <a:t>Each "over" consists of 6 opportunities for the batting team to score.</a:t>
            </a:r>
            <a:br>
              <a:rPr lang="en-IN" sz="1800" b="1" dirty="0"/>
            </a:br>
            <a:br>
              <a:rPr lang="en-IN" sz="1800" dirty="0"/>
            </a:br>
            <a:r>
              <a:rPr lang="en-IN" sz="1800" b="1" dirty="0"/>
              <a:t>Traditional attire includes all-white kit, but limited overs cricket allows club or team-coloured uniforms.</a:t>
            </a:r>
            <a:br>
              <a:rPr lang="en-IN" sz="1800" b="1" dirty="0"/>
            </a:br>
            <a:br>
              <a:rPr lang="en-IN" sz="1800" dirty="0"/>
            </a:br>
            <a:r>
              <a:rPr lang="en-IN" sz="1800" dirty="0"/>
              <a:t>   </a:t>
            </a:r>
            <a:endParaRPr sz="1700" dirty="0">
              <a:solidFill>
                <a:schemeClr val="bg1"/>
              </a:solidFill>
              <a:effectLst>
                <a:outerShdw blurRad="38100" dist="38100" dir="2700000" algn="tl">
                  <a:srgbClr val="000000">
                    <a:alpha val="43137"/>
                  </a:srgbClr>
                </a:outerShdw>
              </a:effectLst>
              <a:latin typeface="Algerian" pitchFamily="82" charset="0"/>
            </a:endParaRPr>
          </a:p>
        </p:txBody>
      </p:sp>
      <p:cxnSp>
        <p:nvCxnSpPr>
          <p:cNvPr id="67" name="Google Shape;67;p13"/>
          <p:cNvCxnSpPr/>
          <p:nvPr/>
        </p:nvCxnSpPr>
        <p:spPr>
          <a:xfrm>
            <a:off x="389491" y="465137"/>
            <a:ext cx="5007600" cy="0"/>
          </a:xfrm>
          <a:prstGeom prst="straightConnector1">
            <a:avLst/>
          </a:prstGeom>
          <a:noFill/>
          <a:ln w="19050" cap="flat" cmpd="sng">
            <a:solidFill>
              <a:srgbClr val="AA9DCB"/>
            </a:solidFill>
            <a:prstDash val="solid"/>
            <a:round/>
            <a:headEnd type="oval" w="med" len="med"/>
            <a:tailEnd type="oval" w="med" len="med"/>
          </a:ln>
        </p:spPr>
      </p:cxnSp>
      <p:sp>
        <p:nvSpPr>
          <p:cNvPr id="2" name="AutoShape 2" descr="Cricket field - Wikipedia"/>
          <p:cNvSpPr>
            <a:spLocks noChangeAspect="1" noChangeArrowheads="1"/>
          </p:cNvSpPr>
          <p:nvPr/>
        </p:nvSpPr>
        <p:spPr bwMode="auto">
          <a:xfrm>
            <a:off x="113814"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2" descr="Cricket Fielding Positions | Australian Cricket Tours"/>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200" r="100000"/>
                    </a14:imgEffect>
                  </a14:imgLayer>
                </a14:imgProps>
              </a:ext>
              <a:ext uri="{28A0092B-C50C-407E-A947-70E740481C1C}">
                <a14:useLocalDpi xmlns:a14="http://schemas.microsoft.com/office/drawing/2010/main" val="0"/>
              </a:ext>
            </a:extLst>
          </a:blip>
          <a:srcRect/>
          <a:stretch>
            <a:fillRect/>
          </a:stretch>
        </p:blipFill>
        <p:spPr bwMode="auto">
          <a:xfrm>
            <a:off x="4959706" y="465138"/>
            <a:ext cx="4184294" cy="434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40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4" name="Picture 3">
            <a:extLst>
              <a:ext uri="{FF2B5EF4-FFF2-40B4-BE49-F238E27FC236}">
                <a16:creationId xmlns:a16="http://schemas.microsoft.com/office/drawing/2014/main" id="{130D0FCC-C9EB-4E5E-9F20-501F92C08904}"/>
              </a:ext>
            </a:extLst>
          </p:cNvPr>
          <p:cNvPicPr>
            <a:picLocks noChangeAspect="1"/>
          </p:cNvPicPr>
          <p:nvPr/>
        </p:nvPicPr>
        <p:blipFill>
          <a:blip r:embed="rId3"/>
          <a:stretch>
            <a:fillRect/>
          </a:stretch>
        </p:blipFill>
        <p:spPr>
          <a:xfrm>
            <a:off x="507349" y="791050"/>
            <a:ext cx="8357191" cy="3817125"/>
          </a:xfrm>
          <a:prstGeom prst="rect">
            <a:avLst/>
          </a:prstGeom>
        </p:spPr>
      </p:pic>
      <p:sp>
        <p:nvSpPr>
          <p:cNvPr id="3" name="TextBox 2">
            <a:extLst>
              <a:ext uri="{FF2B5EF4-FFF2-40B4-BE49-F238E27FC236}">
                <a16:creationId xmlns:a16="http://schemas.microsoft.com/office/drawing/2014/main" id="{E2136CB9-1B02-2FDC-2337-37FE9691AEDD}"/>
              </a:ext>
            </a:extLst>
          </p:cNvPr>
          <p:cNvSpPr txBox="1"/>
          <p:nvPr/>
        </p:nvSpPr>
        <p:spPr>
          <a:xfrm>
            <a:off x="1135912" y="240936"/>
            <a:ext cx="6682562" cy="461665"/>
          </a:xfrm>
          <a:prstGeom prst="rect">
            <a:avLst/>
          </a:prstGeom>
          <a:noFill/>
        </p:spPr>
        <p:txBody>
          <a:bodyPr wrap="square">
            <a:spAutoFit/>
          </a:bodyPr>
          <a:lstStyle/>
          <a:p>
            <a:pPr lvl="0" algn="ctr"/>
            <a:r>
              <a:rPr lang="en-US" sz="2400" dirty="0">
                <a:solidFill>
                  <a:srgbClr val="FBFBFB"/>
                </a:solidFill>
                <a:latin typeface="Montserrat ExtraBold"/>
                <a:ea typeface="Montserrat ExtraBold"/>
                <a:cs typeface="Montserrat ExtraBold"/>
                <a:sym typeface="Montserrat ExtraBold"/>
              </a:rPr>
              <a:t>Virat Kohli </a:t>
            </a:r>
            <a:r>
              <a:rPr lang="en-US" sz="2400" dirty="0">
                <a:solidFill>
                  <a:srgbClr val="92D050"/>
                </a:solidFill>
                <a:latin typeface="Montserrat ExtraBold"/>
                <a:ea typeface="Montserrat ExtraBold"/>
                <a:cs typeface="Montserrat ExtraBold"/>
                <a:sym typeface="Montserrat ExtraBold"/>
              </a:rPr>
              <a:t>Centuries</a:t>
            </a:r>
            <a:r>
              <a:rPr lang="en-US" sz="2400" dirty="0">
                <a:solidFill>
                  <a:srgbClr val="FBFBFB"/>
                </a:solidFill>
                <a:latin typeface="Montserrat ExtraBold"/>
                <a:ea typeface="Montserrat ExtraBold"/>
                <a:cs typeface="Montserrat ExtraBold"/>
                <a:sym typeface="Montserrat ExtraBold"/>
              </a:rPr>
              <a:t> using </a:t>
            </a:r>
            <a:r>
              <a:rPr lang="en-US" sz="2400" dirty="0">
                <a:solidFill>
                  <a:srgbClr val="FFC000"/>
                </a:solidFill>
                <a:latin typeface="Montserrat ExtraBold"/>
                <a:ea typeface="Montserrat ExtraBold"/>
                <a:cs typeface="Montserrat ExtraBold"/>
                <a:sym typeface="Montserrat ExtraBold"/>
              </a:rPr>
              <a:t>Bar Graph!</a:t>
            </a:r>
          </a:p>
        </p:txBody>
      </p:sp>
    </p:spTree>
    <p:extLst>
      <p:ext uri="{BB962C8B-B14F-4D97-AF65-F5344CB8AC3E}">
        <p14:creationId xmlns:p14="http://schemas.microsoft.com/office/powerpoint/2010/main" val="3593534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B2A27E7E-A053-48FA-880D-BCE2E95754F8}"/>
              </a:ext>
            </a:extLst>
          </p:cNvPr>
          <p:cNvPicPr>
            <a:picLocks noChangeAspect="1"/>
          </p:cNvPicPr>
          <p:nvPr/>
        </p:nvPicPr>
        <p:blipFill>
          <a:blip r:embed="rId3"/>
          <a:stretch>
            <a:fillRect/>
          </a:stretch>
        </p:blipFill>
        <p:spPr>
          <a:xfrm>
            <a:off x="386316" y="1111833"/>
            <a:ext cx="7818474" cy="3821867"/>
          </a:xfrm>
          <a:prstGeom prst="rect">
            <a:avLst/>
          </a:prstGeom>
        </p:spPr>
      </p:pic>
      <p:sp>
        <p:nvSpPr>
          <p:cNvPr id="3" name="Rectangle 2">
            <a:extLst>
              <a:ext uri="{FF2B5EF4-FFF2-40B4-BE49-F238E27FC236}">
                <a16:creationId xmlns:a16="http://schemas.microsoft.com/office/drawing/2014/main" id="{86D23423-D168-4D77-8DBB-3D797D539FAA}"/>
              </a:ext>
            </a:extLst>
          </p:cNvPr>
          <p:cNvSpPr/>
          <p:nvPr/>
        </p:nvSpPr>
        <p:spPr>
          <a:xfrm>
            <a:off x="1485013" y="263540"/>
            <a:ext cx="5621079" cy="523220"/>
          </a:xfrm>
          <a:prstGeom prst="rect">
            <a:avLst/>
          </a:prstGeom>
        </p:spPr>
        <p:txBody>
          <a:bodyPr wrap="square">
            <a:spAutoFit/>
          </a:bodyPr>
          <a:lstStyle/>
          <a:p>
            <a:pPr lvl="0" algn="ctr"/>
            <a:r>
              <a:rPr lang="en-US" dirty="0">
                <a:solidFill>
                  <a:srgbClr val="FBFBFB"/>
                </a:solidFill>
                <a:latin typeface="Montserrat ExtraBold"/>
                <a:ea typeface="Montserrat ExtraBold"/>
                <a:cs typeface="Montserrat ExtraBold"/>
                <a:sym typeface="Montserrat ExtraBold"/>
              </a:rPr>
              <a:t>Virat Kohli </a:t>
            </a:r>
            <a:r>
              <a:rPr lang="en-US" dirty="0">
                <a:solidFill>
                  <a:srgbClr val="92D050"/>
                </a:solidFill>
                <a:latin typeface="Montserrat ExtraBold"/>
                <a:ea typeface="Montserrat ExtraBold"/>
                <a:cs typeface="Montserrat ExtraBold"/>
                <a:sym typeface="Montserrat ExtraBold"/>
              </a:rPr>
              <a:t>Dismissal </a:t>
            </a:r>
            <a:r>
              <a:rPr lang="en-US" dirty="0">
                <a:solidFill>
                  <a:srgbClr val="FBFBFB"/>
                </a:solidFill>
                <a:latin typeface="Montserrat ExtraBold"/>
                <a:ea typeface="Montserrat ExtraBold"/>
                <a:cs typeface="Montserrat ExtraBold"/>
                <a:sym typeface="Montserrat ExtraBold"/>
              </a:rPr>
              <a:t>against different types of Bowlers using </a:t>
            </a:r>
            <a:r>
              <a:rPr lang="en-US" dirty="0">
                <a:solidFill>
                  <a:srgbClr val="FFC000"/>
                </a:solidFill>
                <a:latin typeface="Montserrat ExtraBold"/>
                <a:ea typeface="Montserrat ExtraBold"/>
                <a:cs typeface="Montserrat ExtraBold"/>
                <a:sym typeface="Montserrat ExtraBold"/>
              </a:rPr>
              <a:t>PIE Chart!</a:t>
            </a:r>
          </a:p>
        </p:txBody>
      </p:sp>
    </p:spTree>
    <p:extLst>
      <p:ext uri="{BB962C8B-B14F-4D97-AF65-F5344CB8AC3E}">
        <p14:creationId xmlns:p14="http://schemas.microsoft.com/office/powerpoint/2010/main" val="2279016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22BB3D4D-2D0E-4972-BFF7-154AEAD62F53}"/>
              </a:ext>
            </a:extLst>
          </p:cNvPr>
          <p:cNvPicPr>
            <a:picLocks noChangeAspect="1"/>
          </p:cNvPicPr>
          <p:nvPr/>
        </p:nvPicPr>
        <p:blipFill>
          <a:blip r:embed="rId3"/>
          <a:stretch>
            <a:fillRect/>
          </a:stretch>
        </p:blipFill>
        <p:spPr>
          <a:xfrm>
            <a:off x="708836" y="910217"/>
            <a:ext cx="6809041" cy="3838458"/>
          </a:xfrm>
          <a:prstGeom prst="rect">
            <a:avLst/>
          </a:prstGeom>
        </p:spPr>
      </p:pic>
      <p:sp>
        <p:nvSpPr>
          <p:cNvPr id="4" name="Rectangle 3">
            <a:extLst>
              <a:ext uri="{FF2B5EF4-FFF2-40B4-BE49-F238E27FC236}">
                <a16:creationId xmlns:a16="http://schemas.microsoft.com/office/drawing/2014/main" id="{97139161-05F0-41C7-9DE4-1A09C0B9AF22}"/>
              </a:ext>
            </a:extLst>
          </p:cNvPr>
          <p:cNvSpPr/>
          <p:nvPr/>
        </p:nvSpPr>
        <p:spPr>
          <a:xfrm>
            <a:off x="2009553" y="211982"/>
            <a:ext cx="4572000" cy="307777"/>
          </a:xfrm>
          <a:prstGeom prst="rect">
            <a:avLst/>
          </a:prstGeom>
        </p:spPr>
        <p:txBody>
          <a:bodyPr>
            <a:spAutoFit/>
          </a:bodyPr>
          <a:lstStyle/>
          <a:p>
            <a:pPr lvl="0" algn="ctr"/>
            <a:r>
              <a:rPr lang="en-US" dirty="0">
                <a:solidFill>
                  <a:srgbClr val="FFC000"/>
                </a:solidFill>
                <a:latin typeface="Montserrat ExtraBold"/>
                <a:ea typeface="Montserrat ExtraBold"/>
                <a:cs typeface="Montserrat ExtraBold"/>
                <a:sym typeface="Montserrat ExtraBold"/>
              </a:rPr>
              <a:t>Q/A Visualization</a:t>
            </a:r>
          </a:p>
        </p:txBody>
      </p:sp>
    </p:spTree>
    <p:extLst>
      <p:ext uri="{BB962C8B-B14F-4D97-AF65-F5344CB8AC3E}">
        <p14:creationId xmlns:p14="http://schemas.microsoft.com/office/powerpoint/2010/main" val="30990839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CB0D8964-20FB-4FC4-BD2F-09379E0385D4}"/>
              </a:ext>
            </a:extLst>
          </p:cNvPr>
          <p:cNvPicPr>
            <a:picLocks noChangeAspect="1"/>
          </p:cNvPicPr>
          <p:nvPr/>
        </p:nvPicPr>
        <p:blipFill>
          <a:blip r:embed="rId3"/>
          <a:stretch>
            <a:fillRect/>
          </a:stretch>
        </p:blipFill>
        <p:spPr>
          <a:xfrm>
            <a:off x="654493" y="287163"/>
            <a:ext cx="7835014" cy="4730574"/>
          </a:xfrm>
          <a:prstGeom prst="rect">
            <a:avLst/>
          </a:prstGeom>
        </p:spPr>
      </p:pic>
    </p:spTree>
    <p:extLst>
      <p:ext uri="{BB962C8B-B14F-4D97-AF65-F5344CB8AC3E}">
        <p14:creationId xmlns:p14="http://schemas.microsoft.com/office/powerpoint/2010/main" val="3380434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55431E5F-1E8E-4D6D-8785-67A34A6A8AEC}"/>
              </a:ext>
            </a:extLst>
          </p:cNvPr>
          <p:cNvPicPr>
            <a:picLocks noChangeAspect="1"/>
          </p:cNvPicPr>
          <p:nvPr/>
        </p:nvPicPr>
        <p:blipFill>
          <a:blip r:embed="rId3"/>
          <a:stretch>
            <a:fillRect/>
          </a:stretch>
        </p:blipFill>
        <p:spPr>
          <a:xfrm>
            <a:off x="233916" y="962230"/>
            <a:ext cx="8703583" cy="3991229"/>
          </a:xfrm>
          <a:prstGeom prst="rect">
            <a:avLst/>
          </a:prstGeom>
        </p:spPr>
      </p:pic>
      <p:sp>
        <p:nvSpPr>
          <p:cNvPr id="5" name="Rectangle 4">
            <a:extLst>
              <a:ext uri="{FF2B5EF4-FFF2-40B4-BE49-F238E27FC236}">
                <a16:creationId xmlns:a16="http://schemas.microsoft.com/office/drawing/2014/main" id="{72A6FF6B-BE9E-4961-BA88-53092F266E83}"/>
              </a:ext>
            </a:extLst>
          </p:cNvPr>
          <p:cNvSpPr/>
          <p:nvPr/>
        </p:nvSpPr>
        <p:spPr>
          <a:xfrm>
            <a:off x="1811079" y="221654"/>
            <a:ext cx="4572000" cy="646331"/>
          </a:xfrm>
          <a:prstGeom prst="rect">
            <a:avLst/>
          </a:prstGeom>
        </p:spPr>
        <p:txBody>
          <a:bodyPr>
            <a:spAutoFit/>
          </a:bodyPr>
          <a:lstStyle/>
          <a:p>
            <a:pPr lvl="0" algn="ctr"/>
            <a:r>
              <a:rPr lang="en-US" sz="1800" dirty="0">
                <a:solidFill>
                  <a:srgbClr val="FFC000"/>
                </a:solidFill>
                <a:latin typeface="Montserrat ExtraBold"/>
                <a:ea typeface="Montserrat ExtraBold"/>
                <a:cs typeface="Montserrat ExtraBold"/>
                <a:sym typeface="Montserrat ExtraBold"/>
              </a:rPr>
              <a:t>Six Hitters Of International Cricket Column Chart With Table</a:t>
            </a:r>
          </a:p>
        </p:txBody>
      </p:sp>
    </p:spTree>
    <p:extLst>
      <p:ext uri="{BB962C8B-B14F-4D97-AF65-F5344CB8AC3E}">
        <p14:creationId xmlns:p14="http://schemas.microsoft.com/office/powerpoint/2010/main" val="26946056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D16A68FC-D00D-4202-B08B-6E9F06AC626D}"/>
              </a:ext>
            </a:extLst>
          </p:cNvPr>
          <p:cNvPicPr>
            <a:picLocks noChangeAspect="1"/>
          </p:cNvPicPr>
          <p:nvPr/>
        </p:nvPicPr>
        <p:blipFill>
          <a:blip r:embed="rId3"/>
          <a:stretch>
            <a:fillRect/>
          </a:stretch>
        </p:blipFill>
        <p:spPr>
          <a:xfrm>
            <a:off x="443553" y="864232"/>
            <a:ext cx="8147553" cy="3765086"/>
          </a:xfrm>
          <a:prstGeom prst="rect">
            <a:avLst/>
          </a:prstGeom>
        </p:spPr>
      </p:pic>
      <p:sp>
        <p:nvSpPr>
          <p:cNvPr id="3" name="Rectangle 2">
            <a:extLst>
              <a:ext uri="{FF2B5EF4-FFF2-40B4-BE49-F238E27FC236}">
                <a16:creationId xmlns:a16="http://schemas.microsoft.com/office/drawing/2014/main" id="{7C407A13-89E7-4A4B-8665-9DAA78925430}"/>
              </a:ext>
            </a:extLst>
          </p:cNvPr>
          <p:cNvSpPr/>
          <p:nvPr/>
        </p:nvSpPr>
        <p:spPr>
          <a:xfrm>
            <a:off x="2009553" y="133215"/>
            <a:ext cx="4572000" cy="523220"/>
          </a:xfrm>
          <a:prstGeom prst="rect">
            <a:avLst/>
          </a:prstGeom>
        </p:spPr>
        <p:txBody>
          <a:bodyPr>
            <a:spAutoFit/>
          </a:bodyPr>
          <a:lstStyle/>
          <a:p>
            <a:pPr lvl="0" algn="ctr"/>
            <a:r>
              <a:rPr lang="en-US" dirty="0">
                <a:solidFill>
                  <a:srgbClr val="FFC000"/>
                </a:solidFill>
                <a:latin typeface="Montserrat ExtraBold"/>
                <a:ea typeface="Montserrat ExtraBold"/>
                <a:cs typeface="Montserrat ExtraBold"/>
                <a:sym typeface="Montserrat ExtraBold"/>
              </a:rPr>
              <a:t>Six Hitters Of International Cricket Donut Chart With Table</a:t>
            </a:r>
          </a:p>
        </p:txBody>
      </p:sp>
    </p:spTree>
    <p:extLst>
      <p:ext uri="{BB962C8B-B14F-4D97-AF65-F5344CB8AC3E}">
        <p14:creationId xmlns:p14="http://schemas.microsoft.com/office/powerpoint/2010/main" val="39927636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720000" y="1513175"/>
            <a:ext cx="7704000" cy="1233600"/>
          </a:xfrm>
          <a:prstGeom prst="rect">
            <a:avLst/>
          </a:prstGeom>
          <a:noFill/>
          <a:ln>
            <a:noFill/>
          </a:ln>
        </p:spPr>
        <p:txBody>
          <a:bodyPr spcFirstLastPara="1" wrap="square" lIns="91425" tIns="91425" rIns="91425" bIns="91425" anchor="ctr" anchorCtr="0">
            <a:noAutofit/>
          </a:bodyPr>
          <a:lstStyle/>
          <a:p>
            <a:pPr lvl="0" algn="ctr"/>
            <a:r>
              <a:rPr lang="en-US" sz="6000" dirty="0">
                <a:solidFill>
                  <a:srgbClr val="00B050"/>
                </a:solidFill>
                <a:latin typeface="Montserrat ExtraBold"/>
                <a:ea typeface="Montserrat ExtraBold"/>
                <a:cs typeface="Montserrat ExtraBold"/>
                <a:sym typeface="Montserrat ExtraBold"/>
              </a:rPr>
              <a:t>2013</a:t>
            </a:r>
            <a:r>
              <a:rPr lang="en-US" sz="6000" dirty="0">
                <a:solidFill>
                  <a:srgbClr val="FFC000"/>
                </a:solidFill>
                <a:latin typeface="Montserrat ExtraBold"/>
                <a:ea typeface="Montserrat ExtraBold"/>
                <a:cs typeface="Montserrat ExtraBold"/>
                <a:sym typeface="Montserrat ExtraBold"/>
              </a:rPr>
              <a:t> </a:t>
            </a:r>
            <a:r>
              <a:rPr lang="en-US" sz="6000" dirty="0">
                <a:solidFill>
                  <a:srgbClr val="00B0F0"/>
                </a:solidFill>
                <a:latin typeface="Montserrat ExtraBold"/>
                <a:ea typeface="Montserrat ExtraBold"/>
                <a:cs typeface="Montserrat ExtraBold"/>
                <a:sym typeface="Montserrat ExtraBold"/>
              </a:rPr>
              <a:t>IND</a:t>
            </a:r>
            <a:r>
              <a:rPr lang="en-US" sz="6000" dirty="0">
                <a:solidFill>
                  <a:srgbClr val="FFC000"/>
                </a:solidFill>
                <a:latin typeface="Montserrat ExtraBold"/>
                <a:ea typeface="Montserrat ExtraBold"/>
                <a:cs typeface="Montserrat ExtraBold"/>
                <a:sym typeface="Montserrat ExtraBold"/>
              </a:rPr>
              <a:t> </a:t>
            </a:r>
            <a:r>
              <a:rPr lang="en-US" sz="6000" dirty="0">
                <a:solidFill>
                  <a:srgbClr val="FF0000"/>
                </a:solidFill>
                <a:latin typeface="Montserrat ExtraBold"/>
                <a:ea typeface="Montserrat ExtraBold"/>
                <a:cs typeface="Montserrat ExtraBold"/>
                <a:sym typeface="Montserrat ExtraBold"/>
              </a:rPr>
              <a:t>V/S</a:t>
            </a:r>
            <a:r>
              <a:rPr lang="en-US" sz="6000" dirty="0">
                <a:solidFill>
                  <a:srgbClr val="FFC000"/>
                </a:solidFill>
                <a:latin typeface="Montserrat ExtraBold"/>
                <a:ea typeface="Montserrat ExtraBold"/>
                <a:cs typeface="Montserrat ExtraBold"/>
                <a:sym typeface="Montserrat ExtraBold"/>
              </a:rPr>
              <a:t> </a:t>
            </a:r>
            <a:r>
              <a:rPr lang="en-US" sz="6000" dirty="0">
                <a:solidFill>
                  <a:srgbClr val="FFFF00"/>
                </a:solidFill>
                <a:latin typeface="Montserrat ExtraBold"/>
                <a:ea typeface="Montserrat ExtraBold"/>
                <a:cs typeface="Montserrat ExtraBold"/>
                <a:sym typeface="Montserrat ExtraBold"/>
              </a:rPr>
              <a:t>AUS</a:t>
            </a:r>
            <a:r>
              <a:rPr lang="en-US" sz="6000" dirty="0">
                <a:solidFill>
                  <a:srgbClr val="FFC000"/>
                </a:solidFill>
                <a:latin typeface="Montserrat ExtraBold"/>
                <a:ea typeface="Montserrat ExtraBold"/>
                <a:cs typeface="Montserrat ExtraBold"/>
                <a:sym typeface="Montserrat ExtraBold"/>
              </a:rPr>
              <a:t> </a:t>
            </a:r>
            <a:r>
              <a:rPr lang="en-US" sz="6000" dirty="0">
                <a:solidFill>
                  <a:srgbClr val="FF0000"/>
                </a:solidFill>
                <a:latin typeface="Montserrat ExtraBold"/>
                <a:ea typeface="Montserrat ExtraBold"/>
                <a:cs typeface="Montserrat ExtraBold"/>
                <a:sym typeface="Montserrat ExtraBold"/>
              </a:rPr>
              <a:t>SERIES ANALYSIS</a:t>
            </a:r>
          </a:p>
        </p:txBody>
      </p:sp>
    </p:spTree>
    <p:extLst>
      <p:ext uri="{BB962C8B-B14F-4D97-AF65-F5344CB8AC3E}">
        <p14:creationId xmlns:p14="http://schemas.microsoft.com/office/powerpoint/2010/main" val="2549869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5C962D94-236D-4FCA-9280-311C9319D16F}"/>
              </a:ext>
            </a:extLst>
          </p:cNvPr>
          <p:cNvPicPr>
            <a:picLocks noChangeAspect="1"/>
          </p:cNvPicPr>
          <p:nvPr/>
        </p:nvPicPr>
        <p:blipFill>
          <a:blip r:embed="rId3"/>
          <a:stretch>
            <a:fillRect/>
          </a:stretch>
        </p:blipFill>
        <p:spPr>
          <a:xfrm>
            <a:off x="480788" y="486542"/>
            <a:ext cx="8182424" cy="3820365"/>
          </a:xfrm>
          <a:prstGeom prst="rect">
            <a:avLst/>
          </a:prstGeom>
        </p:spPr>
      </p:pic>
    </p:spTree>
    <p:extLst>
      <p:ext uri="{BB962C8B-B14F-4D97-AF65-F5344CB8AC3E}">
        <p14:creationId xmlns:p14="http://schemas.microsoft.com/office/powerpoint/2010/main" val="2058698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9CA173EA-442E-4134-9B76-E7BF0E60728B}"/>
              </a:ext>
            </a:extLst>
          </p:cNvPr>
          <p:cNvPicPr>
            <a:picLocks noChangeAspect="1"/>
          </p:cNvPicPr>
          <p:nvPr/>
        </p:nvPicPr>
        <p:blipFill>
          <a:blip r:embed="rId3"/>
          <a:stretch>
            <a:fillRect/>
          </a:stretch>
        </p:blipFill>
        <p:spPr>
          <a:xfrm>
            <a:off x="704763" y="1151985"/>
            <a:ext cx="7995684" cy="3596690"/>
          </a:xfrm>
          <a:prstGeom prst="rect">
            <a:avLst/>
          </a:prstGeom>
        </p:spPr>
      </p:pic>
      <p:sp>
        <p:nvSpPr>
          <p:cNvPr id="3" name="Rectangle 2">
            <a:extLst>
              <a:ext uri="{FF2B5EF4-FFF2-40B4-BE49-F238E27FC236}">
                <a16:creationId xmlns:a16="http://schemas.microsoft.com/office/drawing/2014/main" id="{DEB1814C-7F3E-44A9-B677-DFD1121E12F5}"/>
              </a:ext>
            </a:extLst>
          </p:cNvPr>
          <p:cNvSpPr/>
          <p:nvPr/>
        </p:nvSpPr>
        <p:spPr>
          <a:xfrm>
            <a:off x="1605516" y="218080"/>
            <a:ext cx="5893982" cy="523220"/>
          </a:xfrm>
          <a:prstGeom prst="rect">
            <a:avLst/>
          </a:prstGeom>
        </p:spPr>
        <p:txBody>
          <a:bodyPr wrap="square">
            <a:spAutoFit/>
          </a:bodyPr>
          <a:lstStyle/>
          <a:p>
            <a:pPr lvl="0" algn="ctr"/>
            <a:r>
              <a:rPr lang="en-US" sz="2800" dirty="0">
                <a:solidFill>
                  <a:srgbClr val="FFC000"/>
                </a:solidFill>
                <a:latin typeface="Montserrat ExtraBold"/>
                <a:ea typeface="Montserrat ExtraBold"/>
                <a:cs typeface="Montserrat ExtraBold"/>
                <a:sym typeface="Montserrat ExtraBold"/>
              </a:rPr>
              <a:t>Area Chart of Top Run Scorers</a:t>
            </a:r>
          </a:p>
        </p:txBody>
      </p:sp>
    </p:spTree>
    <p:extLst>
      <p:ext uri="{BB962C8B-B14F-4D97-AF65-F5344CB8AC3E}">
        <p14:creationId xmlns:p14="http://schemas.microsoft.com/office/powerpoint/2010/main" val="3977315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2317D40D-FF85-4E70-8A94-3C9215C984A8}"/>
              </a:ext>
            </a:extLst>
          </p:cNvPr>
          <p:cNvPicPr>
            <a:picLocks noChangeAspect="1"/>
          </p:cNvPicPr>
          <p:nvPr/>
        </p:nvPicPr>
        <p:blipFill>
          <a:blip r:embed="rId3"/>
          <a:stretch>
            <a:fillRect/>
          </a:stretch>
        </p:blipFill>
        <p:spPr>
          <a:xfrm>
            <a:off x="552894" y="728004"/>
            <a:ext cx="8147553" cy="4037542"/>
          </a:xfrm>
          <a:prstGeom prst="rect">
            <a:avLst/>
          </a:prstGeom>
        </p:spPr>
      </p:pic>
      <p:sp>
        <p:nvSpPr>
          <p:cNvPr id="5" name="Rectangle 4">
            <a:extLst>
              <a:ext uri="{FF2B5EF4-FFF2-40B4-BE49-F238E27FC236}">
                <a16:creationId xmlns:a16="http://schemas.microsoft.com/office/drawing/2014/main" id="{192AE329-7D5C-4CA6-B953-30F2851C64ED}"/>
              </a:ext>
            </a:extLst>
          </p:cNvPr>
          <p:cNvSpPr/>
          <p:nvPr/>
        </p:nvSpPr>
        <p:spPr>
          <a:xfrm>
            <a:off x="1215527" y="219176"/>
            <a:ext cx="5763117" cy="307777"/>
          </a:xfrm>
          <a:prstGeom prst="rect">
            <a:avLst/>
          </a:prstGeom>
        </p:spPr>
        <p:txBody>
          <a:bodyPr wrap="none">
            <a:spAutoFit/>
          </a:bodyPr>
          <a:lstStyle/>
          <a:p>
            <a:pPr lvl="0" algn="ctr"/>
            <a:r>
              <a:rPr lang="en-US" dirty="0">
                <a:solidFill>
                  <a:srgbClr val="FFC000"/>
                </a:solidFill>
                <a:latin typeface="Montserrat ExtraBold"/>
                <a:ea typeface="Montserrat ExtraBold"/>
                <a:cs typeface="Montserrat ExtraBold"/>
                <a:sym typeface="Montserrat ExtraBold"/>
              </a:rPr>
              <a:t>Ribbon Chart of Top Run Scorers to discover highest Rank</a:t>
            </a:r>
          </a:p>
        </p:txBody>
      </p:sp>
    </p:spTree>
    <p:extLst>
      <p:ext uri="{BB962C8B-B14F-4D97-AF65-F5344CB8AC3E}">
        <p14:creationId xmlns:p14="http://schemas.microsoft.com/office/powerpoint/2010/main" val="313423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p:nvPr/>
        </p:nvSpPr>
        <p:spPr>
          <a:xfrm>
            <a:off x="988323" y="1034147"/>
            <a:ext cx="5667900" cy="220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300">
                <a:solidFill>
                  <a:srgbClr val="FBFBFB"/>
                </a:solidFill>
                <a:latin typeface="Montserrat ExtraBold"/>
                <a:ea typeface="Montserrat ExtraBold"/>
                <a:cs typeface="Montserrat ExtraBold"/>
                <a:sym typeface="Montserrat ExtraBold"/>
              </a:rPr>
              <a:t> </a:t>
            </a:r>
            <a:endParaRPr sz="4300">
              <a:solidFill>
                <a:srgbClr val="FBFBFB"/>
              </a:solidFill>
              <a:latin typeface="Montserrat ExtraBold"/>
              <a:ea typeface="Montserrat ExtraBold"/>
              <a:cs typeface="Montserrat ExtraBold"/>
              <a:sym typeface="Montserrat ExtraBold"/>
            </a:endParaRPr>
          </a:p>
        </p:txBody>
      </p:sp>
      <p:sp>
        <p:nvSpPr>
          <p:cNvPr id="85" name="Google Shape;85;p15"/>
          <p:cNvSpPr txBox="1"/>
          <p:nvPr/>
        </p:nvSpPr>
        <p:spPr>
          <a:xfrm>
            <a:off x="1460670" y="0"/>
            <a:ext cx="5917996" cy="1620900"/>
          </a:xfrm>
          <a:prstGeom prst="rect">
            <a:avLst/>
          </a:prstGeom>
          <a:noFill/>
          <a:ln w="19050" cap="flat" cmpd="sng">
            <a:solidFill>
              <a:srgbClr val="AA9D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rgbClr val="FFC000"/>
                </a:solidFill>
                <a:latin typeface="Montserrat ExtraBold"/>
                <a:ea typeface="Montserrat ExtraBold"/>
                <a:cs typeface="Montserrat ExtraBold"/>
                <a:sym typeface="Montserrat ExtraBold"/>
              </a:rPr>
              <a:t>Link Of Website having all rules of Cricket</a:t>
            </a:r>
            <a:endParaRPr sz="3600" dirty="0">
              <a:solidFill>
                <a:srgbClr val="FFC000"/>
              </a:solidFill>
              <a:latin typeface="Montserrat ExtraBold"/>
              <a:ea typeface="Montserrat ExtraBold"/>
              <a:cs typeface="Montserrat ExtraBold"/>
              <a:sym typeface="Montserrat ExtraBold"/>
            </a:endParaRPr>
          </a:p>
        </p:txBody>
      </p:sp>
      <p:sp>
        <p:nvSpPr>
          <p:cNvPr id="86" name="Google Shape;86;p15"/>
          <p:cNvSpPr txBox="1"/>
          <p:nvPr/>
        </p:nvSpPr>
        <p:spPr>
          <a:xfrm rot="382">
            <a:off x="3316675" y="3067750"/>
            <a:ext cx="54048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BFBFB"/>
                </a:solidFill>
                <a:latin typeface="Oxygen"/>
                <a:ea typeface="Oxygen"/>
                <a:cs typeface="Oxygen"/>
                <a:sym typeface="Oxygen"/>
              </a:rPr>
              <a:t> </a:t>
            </a:r>
            <a:endParaRPr>
              <a:solidFill>
                <a:srgbClr val="FBFBFB"/>
              </a:solidFill>
              <a:latin typeface="Oxygen"/>
              <a:ea typeface="Oxygen"/>
              <a:cs typeface="Oxygen"/>
              <a:sym typeface="Oxygen"/>
            </a:endParaRPr>
          </a:p>
        </p:txBody>
      </p:sp>
      <p:sp>
        <p:nvSpPr>
          <p:cNvPr id="2" name="Rectangle 1">
            <a:extLst>
              <a:ext uri="{FF2B5EF4-FFF2-40B4-BE49-F238E27FC236}">
                <a16:creationId xmlns:a16="http://schemas.microsoft.com/office/drawing/2014/main" id="{3302D465-0249-415E-8B6C-309D7740B446}"/>
              </a:ext>
            </a:extLst>
          </p:cNvPr>
          <p:cNvSpPr/>
          <p:nvPr/>
        </p:nvSpPr>
        <p:spPr>
          <a:xfrm>
            <a:off x="517044" y="2805839"/>
            <a:ext cx="8109912" cy="523220"/>
          </a:xfrm>
          <a:prstGeom prst="rect">
            <a:avLst/>
          </a:prstGeom>
        </p:spPr>
        <p:txBody>
          <a:bodyPr wrap="none">
            <a:spAutoFit/>
          </a:bodyPr>
          <a:lstStyle/>
          <a:p>
            <a:r>
              <a:rPr lang="en-US" dirty="0"/>
              <a:t> </a:t>
            </a:r>
            <a:r>
              <a:rPr lang="en-US" sz="2800" dirty="0">
                <a:solidFill>
                  <a:srgbClr val="00B0F0"/>
                </a:solidFill>
                <a:hlinkClick r:id="rId3">
                  <a:extLst>
                    <a:ext uri="{A12FA001-AC4F-418D-AE19-62706E023703}">
                      <ahyp:hlinkClr xmlns:ahyp="http://schemas.microsoft.com/office/drawing/2018/hyperlinkcolor" val="tx"/>
                    </a:ext>
                  </a:extLst>
                </a:hlinkClick>
              </a:rPr>
              <a:t>https://icc-laws-of-cricket-ayush-harsh.netlify.app/</a:t>
            </a:r>
            <a:endParaRPr lang="en-US" sz="2800" dirty="0">
              <a:solidFill>
                <a:srgbClr val="00B0F0"/>
              </a:solidFill>
            </a:endParaRPr>
          </a:p>
        </p:txBody>
      </p:sp>
    </p:spTree>
    <p:extLst>
      <p:ext uri="{BB962C8B-B14F-4D97-AF65-F5344CB8AC3E}">
        <p14:creationId xmlns:p14="http://schemas.microsoft.com/office/powerpoint/2010/main" val="550499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58492" y="1338150"/>
            <a:ext cx="7704000" cy="1233600"/>
          </a:xfrm>
          <a:prstGeom prst="rect">
            <a:avLst/>
          </a:prstGeom>
          <a:noFill/>
          <a:ln>
            <a:noFill/>
          </a:ln>
        </p:spPr>
        <p:txBody>
          <a:bodyPr spcFirstLastPara="1" wrap="square" lIns="91425" tIns="91425" rIns="91425" bIns="91425" anchor="ctr" anchorCtr="0">
            <a:noAutofit/>
          </a:bodyPr>
          <a:lstStyle/>
          <a:p>
            <a:pPr lvl="0" algn="ctr"/>
            <a:r>
              <a:rPr lang="en-US" sz="2400" dirty="0">
                <a:solidFill>
                  <a:srgbClr val="FBFBFB"/>
                </a:solidFill>
                <a:latin typeface="Montserrat ExtraBold"/>
                <a:ea typeface="Montserrat ExtraBold"/>
                <a:cs typeface="Montserrat ExtraBold"/>
                <a:sym typeface="Montserrat ExtraBold"/>
              </a:rPr>
              <a:t> </a:t>
            </a:r>
            <a:r>
              <a:rPr lang="en-US" sz="5400" dirty="0">
                <a:solidFill>
                  <a:srgbClr val="00B0F0"/>
                </a:solidFill>
                <a:latin typeface="Montserrat ExtraBold"/>
                <a:ea typeface="Montserrat ExtraBold"/>
                <a:cs typeface="Montserrat ExtraBold"/>
                <a:sym typeface="Montserrat ExtraBold"/>
              </a:rPr>
              <a:t>INDIAN</a:t>
            </a:r>
            <a:r>
              <a:rPr lang="en-US" sz="5400" dirty="0">
                <a:solidFill>
                  <a:srgbClr val="FFFF00"/>
                </a:solidFill>
                <a:latin typeface="Montserrat ExtraBold"/>
                <a:ea typeface="Montserrat ExtraBold"/>
                <a:cs typeface="Montserrat ExtraBold"/>
                <a:sym typeface="Montserrat ExtraBold"/>
              </a:rPr>
              <a:t> Domestic Trophies</a:t>
            </a:r>
            <a:endParaRPr sz="5400" dirty="0">
              <a:solidFill>
                <a:srgbClr val="FFFF00"/>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3603743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2353339" y="2956529"/>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4" name="Rectangle 3">
            <a:extLst>
              <a:ext uri="{FF2B5EF4-FFF2-40B4-BE49-F238E27FC236}">
                <a16:creationId xmlns:a16="http://schemas.microsoft.com/office/drawing/2014/main" id="{FB3539D8-219E-49BD-BB39-26F802C1329B}"/>
              </a:ext>
            </a:extLst>
          </p:cNvPr>
          <p:cNvSpPr/>
          <p:nvPr/>
        </p:nvSpPr>
        <p:spPr>
          <a:xfrm>
            <a:off x="173134" y="1424455"/>
            <a:ext cx="8137451" cy="1015663"/>
          </a:xfrm>
          <a:prstGeom prst="rect">
            <a:avLst/>
          </a:prstGeom>
        </p:spPr>
        <p:txBody>
          <a:bodyPr wrap="square">
            <a:spAutoFit/>
          </a:bodyPr>
          <a:lstStyle/>
          <a:p>
            <a:r>
              <a:rPr lang="en-US" sz="2000" dirty="0">
                <a:solidFill>
                  <a:srgbClr val="FFFF00"/>
                </a:solidFill>
              </a:rPr>
              <a:t>Ranji Trophy: Premier domestic first-class cricket championship in India.Organized annually by the Board of Control for Cricket in India (BCCI)</a:t>
            </a:r>
          </a:p>
        </p:txBody>
      </p:sp>
      <p:sp>
        <p:nvSpPr>
          <p:cNvPr id="5" name="Rectangle 4">
            <a:extLst>
              <a:ext uri="{FF2B5EF4-FFF2-40B4-BE49-F238E27FC236}">
                <a16:creationId xmlns:a16="http://schemas.microsoft.com/office/drawing/2014/main" id="{7558F6D3-FF30-47F1-8738-494213ED04CC}"/>
              </a:ext>
            </a:extLst>
          </p:cNvPr>
          <p:cNvSpPr/>
          <p:nvPr/>
        </p:nvSpPr>
        <p:spPr>
          <a:xfrm>
            <a:off x="1137684" y="328296"/>
            <a:ext cx="4572000" cy="769441"/>
          </a:xfrm>
          <a:prstGeom prst="rect">
            <a:avLst/>
          </a:prstGeom>
        </p:spPr>
        <p:txBody>
          <a:bodyPr>
            <a:spAutoFit/>
          </a:bodyPr>
          <a:lstStyle/>
          <a:p>
            <a:r>
              <a:rPr lang="en-US" sz="4400" dirty="0">
                <a:solidFill>
                  <a:srgbClr val="FFC000"/>
                </a:solidFill>
              </a:rPr>
              <a:t>The Ranji Trophy</a:t>
            </a:r>
          </a:p>
        </p:txBody>
      </p:sp>
      <p:pic>
        <p:nvPicPr>
          <p:cNvPr id="2050" name="Picture 2">
            <a:extLst>
              <a:ext uri="{FF2B5EF4-FFF2-40B4-BE49-F238E27FC236}">
                <a16:creationId xmlns:a16="http://schemas.microsoft.com/office/drawing/2014/main" id="{35471A6B-2AE1-4532-B110-1BC797975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205" y="0"/>
            <a:ext cx="1347768" cy="13275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aurashtra beat Bengal to win their second Ranji Trophy title - The Times  of India">
            <a:extLst>
              <a:ext uri="{FF2B5EF4-FFF2-40B4-BE49-F238E27FC236}">
                <a16:creationId xmlns:a16="http://schemas.microsoft.com/office/drawing/2014/main" id="{FC7C6B5E-731A-455B-AE03-92325B053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1758" y="2736928"/>
            <a:ext cx="3711206" cy="20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6910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513175"/>
            <a:ext cx="7704000" cy="1233600"/>
          </a:xfrm>
          <a:prstGeom prst="rect">
            <a:avLst/>
          </a:prstGeom>
          <a:noFill/>
          <a:ln>
            <a:noFill/>
          </a:ln>
        </p:spPr>
        <p:txBody>
          <a:bodyPr spcFirstLastPara="1" wrap="square" lIns="91425" tIns="91425" rIns="91425" bIns="91425" anchor="ctr" anchorCtr="0">
            <a:noAutofit/>
          </a:bodyPr>
          <a:lstStyle/>
          <a:p>
            <a:pPr algn="ctr"/>
            <a:r>
              <a:rPr lang="en-US" sz="6000" dirty="0">
                <a:solidFill>
                  <a:srgbClr val="00B0F0"/>
                </a:solidFill>
                <a:latin typeface="Montserrat ExtraBold"/>
                <a:sym typeface="Montserrat ExtraBold"/>
              </a:rPr>
              <a:t>Visualization Of Ranji Trophy Data</a:t>
            </a:r>
            <a:endParaRPr lang="en-US" sz="6000" dirty="0"/>
          </a:p>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523814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490D1F8B-BC60-4D82-BB30-2B8AF9EBEDD9}"/>
              </a:ext>
            </a:extLst>
          </p:cNvPr>
          <p:cNvPicPr>
            <a:picLocks noChangeAspect="1"/>
          </p:cNvPicPr>
          <p:nvPr/>
        </p:nvPicPr>
        <p:blipFill>
          <a:blip r:embed="rId3"/>
          <a:stretch>
            <a:fillRect/>
          </a:stretch>
        </p:blipFill>
        <p:spPr>
          <a:xfrm>
            <a:off x="556436" y="1106052"/>
            <a:ext cx="7478233" cy="3642623"/>
          </a:xfrm>
          <a:prstGeom prst="rect">
            <a:avLst/>
          </a:prstGeom>
        </p:spPr>
      </p:pic>
      <p:sp>
        <p:nvSpPr>
          <p:cNvPr id="4" name="TextBox 3">
            <a:extLst>
              <a:ext uri="{FF2B5EF4-FFF2-40B4-BE49-F238E27FC236}">
                <a16:creationId xmlns:a16="http://schemas.microsoft.com/office/drawing/2014/main" id="{918ADE5D-DAD3-0B04-2DB0-A0C8D1082457}"/>
              </a:ext>
            </a:extLst>
          </p:cNvPr>
          <p:cNvSpPr txBox="1"/>
          <p:nvPr/>
        </p:nvSpPr>
        <p:spPr>
          <a:xfrm>
            <a:off x="171893" y="348640"/>
            <a:ext cx="7575698" cy="400110"/>
          </a:xfrm>
          <a:prstGeom prst="rect">
            <a:avLst/>
          </a:prstGeom>
          <a:noFill/>
        </p:spPr>
        <p:txBody>
          <a:bodyPr wrap="square">
            <a:spAutoFit/>
          </a:bodyPr>
          <a:lstStyle/>
          <a:p>
            <a:pPr lvl="0" algn="ctr"/>
            <a:r>
              <a:rPr lang="en-US" sz="2000" dirty="0">
                <a:solidFill>
                  <a:srgbClr val="FFC000"/>
                </a:solidFill>
                <a:latin typeface="Montserrat ExtraBold"/>
                <a:ea typeface="Montserrat ExtraBold"/>
                <a:cs typeface="Montserrat ExtraBold"/>
                <a:sym typeface="Montserrat ExtraBold"/>
              </a:rPr>
              <a:t>Showing Some Teams of Ranji Trophy On India Map</a:t>
            </a:r>
          </a:p>
        </p:txBody>
      </p:sp>
    </p:spTree>
    <p:extLst>
      <p:ext uri="{BB962C8B-B14F-4D97-AF65-F5344CB8AC3E}">
        <p14:creationId xmlns:p14="http://schemas.microsoft.com/office/powerpoint/2010/main" val="17449402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D630E940-9EB4-4359-84B2-E61095AE3BEC}"/>
              </a:ext>
            </a:extLst>
          </p:cNvPr>
          <p:cNvPicPr>
            <a:picLocks noChangeAspect="1"/>
          </p:cNvPicPr>
          <p:nvPr/>
        </p:nvPicPr>
        <p:blipFill>
          <a:blip r:embed="rId3"/>
          <a:stretch>
            <a:fillRect/>
          </a:stretch>
        </p:blipFill>
        <p:spPr>
          <a:xfrm>
            <a:off x="514436" y="613374"/>
            <a:ext cx="7495424" cy="4266802"/>
          </a:xfrm>
          <a:prstGeom prst="rect">
            <a:avLst/>
          </a:prstGeom>
        </p:spPr>
      </p:pic>
      <p:sp>
        <p:nvSpPr>
          <p:cNvPr id="4" name="TextBox 3">
            <a:extLst>
              <a:ext uri="{FF2B5EF4-FFF2-40B4-BE49-F238E27FC236}">
                <a16:creationId xmlns:a16="http://schemas.microsoft.com/office/drawing/2014/main" id="{F0D31E0F-10A9-A92F-2933-1FEE864B6A64}"/>
              </a:ext>
            </a:extLst>
          </p:cNvPr>
          <p:cNvSpPr txBox="1"/>
          <p:nvPr/>
        </p:nvSpPr>
        <p:spPr>
          <a:xfrm>
            <a:off x="574158" y="87048"/>
            <a:ext cx="6663069" cy="400110"/>
          </a:xfrm>
          <a:prstGeom prst="rect">
            <a:avLst/>
          </a:prstGeom>
          <a:noFill/>
        </p:spPr>
        <p:txBody>
          <a:bodyPr wrap="square">
            <a:spAutoFit/>
          </a:bodyPr>
          <a:lstStyle/>
          <a:p>
            <a:pPr lvl="0" algn="ctr"/>
            <a:r>
              <a:rPr lang="en-US" sz="2000" dirty="0">
                <a:solidFill>
                  <a:srgbClr val="FFC000"/>
                </a:solidFill>
                <a:latin typeface="Montserrat ExtraBold"/>
                <a:ea typeface="Montserrat ExtraBold"/>
                <a:cs typeface="Montserrat ExtraBold"/>
                <a:sym typeface="Montserrat ExtraBold"/>
              </a:rPr>
              <a:t>Donut Chart of Ranji Trophy Winners</a:t>
            </a:r>
          </a:p>
        </p:txBody>
      </p:sp>
    </p:spTree>
    <p:extLst>
      <p:ext uri="{BB962C8B-B14F-4D97-AF65-F5344CB8AC3E}">
        <p14:creationId xmlns:p14="http://schemas.microsoft.com/office/powerpoint/2010/main" val="25639474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573429" y="4242572"/>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634408" y="461920"/>
            <a:ext cx="7704000" cy="1233600"/>
          </a:xfrm>
          <a:prstGeom prst="rect">
            <a:avLst/>
          </a:prstGeom>
          <a:noFill/>
          <a:ln>
            <a:noFill/>
          </a:ln>
        </p:spPr>
        <p:txBody>
          <a:bodyPr spcFirstLastPara="1" wrap="square" lIns="91425" tIns="91425" rIns="91425" bIns="91425" anchor="ctr" anchorCtr="0">
            <a:noAutofit/>
          </a:bodyPr>
          <a:lstStyle/>
          <a:p>
            <a:r>
              <a:rPr lang="en-US" sz="6000" dirty="0">
                <a:solidFill>
                  <a:srgbClr val="FFC000"/>
                </a:solidFill>
              </a:rPr>
              <a:t> </a:t>
            </a:r>
            <a:r>
              <a:rPr lang="en-US" sz="3600" dirty="0">
                <a:solidFill>
                  <a:srgbClr val="FFC000"/>
                </a:solidFill>
              </a:rPr>
              <a:t>Syed Mushtaq Ali Trophy</a:t>
            </a:r>
          </a:p>
        </p:txBody>
      </p:sp>
      <p:sp>
        <p:nvSpPr>
          <p:cNvPr id="2" name="Rectangle 1">
            <a:extLst>
              <a:ext uri="{FF2B5EF4-FFF2-40B4-BE49-F238E27FC236}">
                <a16:creationId xmlns:a16="http://schemas.microsoft.com/office/drawing/2014/main" id="{46B61F5C-467B-4626-89FD-45A4CBE1034C}"/>
              </a:ext>
            </a:extLst>
          </p:cNvPr>
          <p:cNvSpPr/>
          <p:nvPr/>
        </p:nvSpPr>
        <p:spPr>
          <a:xfrm>
            <a:off x="634408" y="2283118"/>
            <a:ext cx="7354187" cy="923330"/>
          </a:xfrm>
          <a:prstGeom prst="rect">
            <a:avLst/>
          </a:prstGeom>
        </p:spPr>
        <p:txBody>
          <a:bodyPr wrap="square">
            <a:spAutoFit/>
          </a:bodyPr>
          <a:lstStyle/>
          <a:p>
            <a:r>
              <a:rPr lang="en-US" sz="1800" dirty="0">
                <a:solidFill>
                  <a:srgbClr val="00B0F0"/>
                </a:solidFill>
              </a:rPr>
              <a:t>The Syed Mushtaq Ali Trophy is a domestic T20 cricket championship in India, organized by the Board of Control for Cricket in India (BCCI), among the teams from the Ranji Trophy</a:t>
            </a:r>
          </a:p>
        </p:txBody>
      </p:sp>
      <p:pic>
        <p:nvPicPr>
          <p:cNvPr id="3074" name="Picture 2" descr="Delhi add Syed Mushtaq Ali Trophy to strong domestic season | Cricket News  - The Indian Express">
            <a:extLst>
              <a:ext uri="{FF2B5EF4-FFF2-40B4-BE49-F238E27FC236}">
                <a16:creationId xmlns:a16="http://schemas.microsoft.com/office/drawing/2014/main" id="{09E5D644-D2A2-4D57-BF7C-92881D379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67" y="3272060"/>
            <a:ext cx="286702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9996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84E06909-4BEF-4410-8C7A-64560382B788}"/>
              </a:ext>
            </a:extLst>
          </p:cNvPr>
          <p:cNvPicPr>
            <a:picLocks noChangeAspect="1"/>
          </p:cNvPicPr>
          <p:nvPr/>
        </p:nvPicPr>
        <p:blipFill>
          <a:blip r:embed="rId3"/>
          <a:stretch>
            <a:fillRect/>
          </a:stretch>
        </p:blipFill>
        <p:spPr>
          <a:xfrm>
            <a:off x="205563" y="856489"/>
            <a:ext cx="8705712" cy="3978041"/>
          </a:xfrm>
          <a:prstGeom prst="rect">
            <a:avLst/>
          </a:prstGeom>
        </p:spPr>
      </p:pic>
      <p:sp>
        <p:nvSpPr>
          <p:cNvPr id="4" name="Rectangle 3">
            <a:extLst>
              <a:ext uri="{FF2B5EF4-FFF2-40B4-BE49-F238E27FC236}">
                <a16:creationId xmlns:a16="http://schemas.microsoft.com/office/drawing/2014/main" id="{FC02BB7E-930A-4797-BE59-F7AB0E72BE88}"/>
              </a:ext>
            </a:extLst>
          </p:cNvPr>
          <p:cNvSpPr/>
          <p:nvPr/>
        </p:nvSpPr>
        <p:spPr>
          <a:xfrm>
            <a:off x="1174345" y="394825"/>
            <a:ext cx="6242415" cy="461665"/>
          </a:xfrm>
          <a:prstGeom prst="rect">
            <a:avLst/>
          </a:prstGeom>
        </p:spPr>
        <p:txBody>
          <a:bodyPr wrap="none">
            <a:spAutoFit/>
          </a:bodyPr>
          <a:lstStyle/>
          <a:p>
            <a:r>
              <a:rPr lang="en-US" sz="2400" dirty="0">
                <a:solidFill>
                  <a:srgbClr val="FFC000"/>
                </a:solidFill>
              </a:rPr>
              <a:t>Syed Mushtaq Ali Trophy Winners Tree Map</a:t>
            </a:r>
            <a:endParaRPr lang="en-US" sz="2400" dirty="0"/>
          </a:p>
        </p:txBody>
      </p:sp>
    </p:spTree>
    <p:extLst>
      <p:ext uri="{BB962C8B-B14F-4D97-AF65-F5344CB8AC3E}">
        <p14:creationId xmlns:p14="http://schemas.microsoft.com/office/powerpoint/2010/main" val="2741674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616188BF-D805-4159-BF33-318BC82855B1}"/>
              </a:ext>
            </a:extLst>
          </p:cNvPr>
          <p:cNvPicPr>
            <a:picLocks noChangeAspect="1"/>
          </p:cNvPicPr>
          <p:nvPr/>
        </p:nvPicPr>
        <p:blipFill>
          <a:blip r:embed="rId3"/>
          <a:stretch>
            <a:fillRect/>
          </a:stretch>
        </p:blipFill>
        <p:spPr>
          <a:xfrm>
            <a:off x="40119" y="653332"/>
            <a:ext cx="8536811" cy="4144614"/>
          </a:xfrm>
          <a:prstGeom prst="rect">
            <a:avLst/>
          </a:prstGeom>
        </p:spPr>
      </p:pic>
      <p:sp>
        <p:nvSpPr>
          <p:cNvPr id="5" name="Rectangle 4">
            <a:extLst>
              <a:ext uri="{FF2B5EF4-FFF2-40B4-BE49-F238E27FC236}">
                <a16:creationId xmlns:a16="http://schemas.microsoft.com/office/drawing/2014/main" id="{79409FFF-8D29-447D-9C77-90B7A58DD262}"/>
              </a:ext>
            </a:extLst>
          </p:cNvPr>
          <p:cNvSpPr/>
          <p:nvPr/>
        </p:nvSpPr>
        <p:spPr>
          <a:xfrm>
            <a:off x="2378526" y="345554"/>
            <a:ext cx="3688830" cy="307777"/>
          </a:xfrm>
          <a:prstGeom prst="rect">
            <a:avLst/>
          </a:prstGeom>
        </p:spPr>
        <p:txBody>
          <a:bodyPr wrap="none">
            <a:spAutoFit/>
          </a:bodyPr>
          <a:lstStyle/>
          <a:p>
            <a:r>
              <a:rPr lang="en-US" dirty="0">
                <a:solidFill>
                  <a:srgbClr val="FFC000"/>
                </a:solidFill>
              </a:rPr>
              <a:t>Syed Mushtaq Ali Trophy Winners Pie Chart</a:t>
            </a:r>
            <a:endParaRPr lang="en-US" dirty="0"/>
          </a:p>
        </p:txBody>
      </p:sp>
    </p:spTree>
    <p:extLst>
      <p:ext uri="{BB962C8B-B14F-4D97-AF65-F5344CB8AC3E}">
        <p14:creationId xmlns:p14="http://schemas.microsoft.com/office/powerpoint/2010/main" val="32293197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16817" y="3534358"/>
            <a:ext cx="3395027" cy="20647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220800" y="427937"/>
            <a:ext cx="7704000" cy="1233600"/>
          </a:xfrm>
          <a:prstGeom prst="rect">
            <a:avLst/>
          </a:prstGeom>
          <a:noFill/>
          <a:ln>
            <a:noFill/>
          </a:ln>
        </p:spPr>
        <p:txBody>
          <a:bodyPr spcFirstLastPara="1" wrap="square" lIns="91425" tIns="91425" rIns="91425" bIns="91425" anchor="ctr" anchorCtr="0">
            <a:noAutofit/>
          </a:bodyPr>
          <a:lstStyle/>
          <a:p>
            <a:pPr lvl="0" algn="ctr"/>
            <a:r>
              <a:rPr lang="en-US" sz="4400" dirty="0">
                <a:solidFill>
                  <a:srgbClr val="FFFF00"/>
                </a:solidFill>
                <a:latin typeface="Montserrat ExtraBold"/>
                <a:ea typeface="Montserrat ExtraBold"/>
                <a:cs typeface="Montserrat ExtraBold"/>
                <a:sym typeface="Montserrat ExtraBold"/>
              </a:rPr>
              <a:t>INDIAN PREMIERE LEAGUE</a:t>
            </a:r>
            <a:endParaRPr sz="4400" dirty="0">
              <a:solidFill>
                <a:srgbClr val="FFFF00"/>
              </a:solidFill>
              <a:latin typeface="Montserrat ExtraBold"/>
              <a:ea typeface="Montserrat ExtraBold"/>
              <a:cs typeface="Montserrat ExtraBold"/>
              <a:sym typeface="Montserrat ExtraBold"/>
            </a:endParaRPr>
          </a:p>
        </p:txBody>
      </p:sp>
      <p:pic>
        <p:nvPicPr>
          <p:cNvPr id="4098" name="Picture 2">
            <a:extLst>
              <a:ext uri="{FF2B5EF4-FFF2-40B4-BE49-F238E27FC236}">
                <a16:creationId xmlns:a16="http://schemas.microsoft.com/office/drawing/2014/main" id="{85C09C63-8CBB-48DF-A3BF-46369599C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60694"/>
            <a:ext cx="20955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PL 2023 Stat Attack: The most interesting statistics so far this season |  Cricket News - Times of India">
            <a:extLst>
              <a:ext uri="{FF2B5EF4-FFF2-40B4-BE49-F238E27FC236}">
                <a16:creationId xmlns:a16="http://schemas.microsoft.com/office/drawing/2014/main" id="{55DA2D0F-E50A-4FB3-9D82-0D3AF9942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07" y="2308327"/>
            <a:ext cx="3075450" cy="17904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ndian Premier League Official Website">
            <a:extLst>
              <a:ext uri="{FF2B5EF4-FFF2-40B4-BE49-F238E27FC236}">
                <a16:creationId xmlns:a16="http://schemas.microsoft.com/office/drawing/2014/main" id="{9B1CF0A0-E5F2-46DB-A24F-5A0095346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7675" y="2355688"/>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147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lvl="0" algn="ctr"/>
            <a:r>
              <a:rPr lang="en-US" sz="2400" dirty="0">
                <a:solidFill>
                  <a:srgbClr val="FFFF00"/>
                </a:solidFill>
                <a:latin typeface="Montserrat ExtraBold"/>
                <a:ea typeface="Montserrat ExtraBold"/>
                <a:cs typeface="Montserrat ExtraBold"/>
                <a:sym typeface="Montserrat ExtraBold"/>
              </a:rPr>
              <a:t>The Indian Premier League (IPL) is a men's Twenty20 (T20) cricket league that is annually held in India and contested by ten city-based franchise teams The BCCI founded the league in 2007</a:t>
            </a:r>
            <a:endParaRPr sz="2400" dirty="0">
              <a:solidFill>
                <a:srgbClr val="FFFF00"/>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72040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293429" y="54836"/>
            <a:ext cx="5845327" cy="4525962"/>
          </a:xfrm>
          <a:prstGeom prst="rect">
            <a:avLst/>
          </a:prstGeom>
        </p:spPr>
        <p:txBody>
          <a:bodyPr spcFirstLastPara="1" wrap="square" lIns="91425" tIns="91425" rIns="91425" bIns="91425" anchor="b" anchorCtr="0">
            <a:noAutofit/>
          </a:bodyPr>
          <a:lstStyle/>
          <a:p>
            <a:pPr algn="l"/>
            <a:r>
              <a:rPr lang="en-IN" sz="1700" b="1" dirty="0"/>
              <a:t>Batsmen score runs by running to each other's end of the pitch, earning one run per completed run.</a:t>
            </a:r>
            <a:br>
              <a:rPr lang="en-IN" sz="1700" b="1" dirty="0"/>
            </a:br>
            <a:br>
              <a:rPr lang="en-IN" sz="1700" dirty="0"/>
            </a:br>
            <a:r>
              <a:rPr lang="en-IN" sz="1700" b="1" dirty="0"/>
              <a:t>They can also score runs by hitting boundaries: a ball past the boundary after hitting the ground earns 4 runs, and on the full earns 6 runs.</a:t>
            </a:r>
            <a:br>
              <a:rPr lang="en-IN" sz="1700" b="1" dirty="0"/>
            </a:br>
            <a:br>
              <a:rPr lang="en-IN" sz="1700" dirty="0"/>
            </a:br>
            <a:br>
              <a:rPr lang="en-IN" sz="1700" dirty="0"/>
            </a:br>
            <a:r>
              <a:rPr lang="en-IN" sz="1400" b="1" dirty="0"/>
              <a:t>. </a:t>
            </a:r>
            <a:br>
              <a:rPr lang="en-IN" sz="1400" b="1" dirty="0"/>
            </a:br>
            <a:br>
              <a:rPr lang="en-IN" sz="1400" b="1" dirty="0"/>
            </a:br>
            <a:endParaRPr sz="1400" dirty="0">
              <a:solidFill>
                <a:schemeClr val="bg1"/>
              </a:solidFill>
              <a:effectLst>
                <a:outerShdw blurRad="38100" dist="38100" dir="2700000" algn="tl">
                  <a:srgbClr val="000000">
                    <a:alpha val="43137"/>
                  </a:srgbClr>
                </a:outerShdw>
              </a:effectLst>
              <a:latin typeface="Algerian" pitchFamily="82" charset="0"/>
            </a:endParaRPr>
          </a:p>
        </p:txBody>
      </p: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460375" y="312737"/>
            <a:ext cx="457200" cy="4572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66;p13"/>
          <p:cNvSpPr txBox="1">
            <a:spLocks noGrp="1"/>
          </p:cNvSpPr>
          <p:nvPr>
            <p:ph type="subTitle" idx="1"/>
          </p:nvPr>
        </p:nvSpPr>
        <p:spPr>
          <a:xfrm>
            <a:off x="155575" y="723039"/>
            <a:ext cx="4652466" cy="892454"/>
          </a:xfrm>
          <a:prstGeom prst="rect">
            <a:avLst/>
          </a:prstGeom>
        </p:spPr>
        <p:txBody>
          <a:bodyPr spcFirstLastPara="1" wrap="square" lIns="91425" tIns="91425" rIns="91425" bIns="91425" anchor="t" anchorCtr="0">
            <a:noAutofit/>
          </a:bodyPr>
          <a:lstStyle/>
          <a:p>
            <a:pPr marL="0" lvl="0" indent="0"/>
            <a:r>
              <a:rPr lang="en-US" dirty="0">
                <a:solidFill>
                  <a:srgbClr val="FFC000"/>
                </a:solidFill>
                <a:latin typeface="Arial Black" panose="020B0A04020102020204" pitchFamily="34" charset="0"/>
                <a:ea typeface="Microsoft YaHei UI" panose="020B0503020204020204" pitchFamily="34" charset="-122"/>
              </a:rPr>
              <a:t>Ways to Score Runs</a:t>
            </a:r>
            <a:br>
              <a:rPr lang="en-IN" b="1" u="sng" dirty="0"/>
            </a:br>
            <a:endParaRPr u="sng" dirty="0">
              <a:solidFill>
                <a:schemeClr val="accent6">
                  <a:lumMod val="75000"/>
                </a:schemeClr>
              </a:solidFill>
              <a:effectLst>
                <a:outerShdw blurRad="38100" dist="38100" dir="2700000" algn="tl">
                  <a:srgbClr val="000000">
                    <a:alpha val="43137"/>
                  </a:srgbClr>
                </a:outerShdw>
              </a:effectLst>
              <a:latin typeface="Arial Rounded MT Bold" pitchFamily="34" charset="0"/>
            </a:endParaRPr>
          </a:p>
        </p:txBody>
      </p:sp>
      <p:pic>
        <p:nvPicPr>
          <p:cNvPr id="9" name="Picture 2" descr="ms dhoni new wallpapers for mobile phones | Full HD Imagess | Hd photos, Ms  dhoni photos, Ms dhoni wallpa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605" y="617539"/>
            <a:ext cx="2933395" cy="416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03651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6" name="Picture 5">
            <a:extLst>
              <a:ext uri="{FF2B5EF4-FFF2-40B4-BE49-F238E27FC236}">
                <a16:creationId xmlns:a16="http://schemas.microsoft.com/office/drawing/2014/main" id="{BE2DFBF5-9061-4EAA-80E1-CB133AB83945}"/>
              </a:ext>
            </a:extLst>
          </p:cNvPr>
          <p:cNvPicPr>
            <a:picLocks noChangeAspect="1"/>
          </p:cNvPicPr>
          <p:nvPr/>
        </p:nvPicPr>
        <p:blipFill>
          <a:blip r:embed="rId3"/>
          <a:stretch>
            <a:fillRect/>
          </a:stretch>
        </p:blipFill>
        <p:spPr>
          <a:xfrm>
            <a:off x="759818" y="770101"/>
            <a:ext cx="6943879" cy="4052869"/>
          </a:xfrm>
          <a:prstGeom prst="rect">
            <a:avLst/>
          </a:prstGeom>
        </p:spPr>
      </p:pic>
      <p:sp>
        <p:nvSpPr>
          <p:cNvPr id="8" name="Rectangle 7">
            <a:extLst>
              <a:ext uri="{FF2B5EF4-FFF2-40B4-BE49-F238E27FC236}">
                <a16:creationId xmlns:a16="http://schemas.microsoft.com/office/drawing/2014/main" id="{5651E37C-F505-4916-A986-0CB034E79FC2}"/>
              </a:ext>
            </a:extLst>
          </p:cNvPr>
          <p:cNvSpPr/>
          <p:nvPr/>
        </p:nvSpPr>
        <p:spPr>
          <a:xfrm>
            <a:off x="420755" y="208408"/>
            <a:ext cx="6771405" cy="400110"/>
          </a:xfrm>
          <a:prstGeom prst="rect">
            <a:avLst/>
          </a:prstGeom>
        </p:spPr>
        <p:txBody>
          <a:bodyPr wrap="none">
            <a:spAutoFit/>
          </a:bodyPr>
          <a:lstStyle/>
          <a:p>
            <a:pPr lvl="0" algn="ctr"/>
            <a:r>
              <a:rPr lang="en-US" sz="2000" dirty="0">
                <a:solidFill>
                  <a:srgbClr val="FFFF00"/>
                </a:solidFill>
                <a:latin typeface="Montserrat ExtraBold"/>
                <a:ea typeface="Montserrat ExtraBold"/>
                <a:cs typeface="Montserrat ExtraBold"/>
                <a:sym typeface="Montserrat ExtraBold"/>
              </a:rPr>
              <a:t>INDIAN PREMIERE LEAGUE Winners Donut Chart</a:t>
            </a:r>
          </a:p>
        </p:txBody>
      </p:sp>
    </p:spTree>
    <p:extLst>
      <p:ext uri="{BB962C8B-B14F-4D97-AF65-F5344CB8AC3E}">
        <p14:creationId xmlns:p14="http://schemas.microsoft.com/office/powerpoint/2010/main" val="1324840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65D5051C-FC8A-405E-907F-F61C53909B29}"/>
              </a:ext>
            </a:extLst>
          </p:cNvPr>
          <p:cNvPicPr>
            <a:picLocks noChangeAspect="1"/>
          </p:cNvPicPr>
          <p:nvPr/>
        </p:nvPicPr>
        <p:blipFill>
          <a:blip r:embed="rId3"/>
          <a:stretch>
            <a:fillRect/>
          </a:stretch>
        </p:blipFill>
        <p:spPr>
          <a:xfrm>
            <a:off x="985283" y="1016189"/>
            <a:ext cx="6681425" cy="3868728"/>
          </a:xfrm>
          <a:prstGeom prst="rect">
            <a:avLst/>
          </a:prstGeom>
        </p:spPr>
      </p:pic>
      <p:sp>
        <p:nvSpPr>
          <p:cNvPr id="4" name="Rectangle 3">
            <a:extLst>
              <a:ext uri="{FF2B5EF4-FFF2-40B4-BE49-F238E27FC236}">
                <a16:creationId xmlns:a16="http://schemas.microsoft.com/office/drawing/2014/main" id="{60CDB1EE-990E-4345-A9CF-F11D50DA050A}"/>
              </a:ext>
            </a:extLst>
          </p:cNvPr>
          <p:cNvSpPr/>
          <p:nvPr/>
        </p:nvSpPr>
        <p:spPr>
          <a:xfrm>
            <a:off x="1485013" y="221655"/>
            <a:ext cx="6375991" cy="400110"/>
          </a:xfrm>
          <a:prstGeom prst="rect">
            <a:avLst/>
          </a:prstGeom>
        </p:spPr>
        <p:txBody>
          <a:bodyPr wrap="square">
            <a:spAutoFit/>
          </a:bodyPr>
          <a:lstStyle/>
          <a:p>
            <a:pPr lvl="0" algn="ctr"/>
            <a:r>
              <a:rPr lang="en-US" sz="2000" dirty="0">
                <a:solidFill>
                  <a:srgbClr val="FFFF00"/>
                </a:solidFill>
                <a:latin typeface="Montserrat ExtraBold"/>
                <a:ea typeface="Montserrat ExtraBold"/>
                <a:cs typeface="Montserrat ExtraBold"/>
                <a:sym typeface="Montserrat ExtraBold"/>
              </a:rPr>
              <a:t>INDIAN PREMIERE LEAGUE Winners Tree Map</a:t>
            </a:r>
          </a:p>
        </p:txBody>
      </p:sp>
    </p:spTree>
    <p:extLst>
      <p:ext uri="{BB962C8B-B14F-4D97-AF65-F5344CB8AC3E}">
        <p14:creationId xmlns:p14="http://schemas.microsoft.com/office/powerpoint/2010/main" val="24489922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999ED554-ED6B-441B-9F9E-8B2DB2047CC1}"/>
              </a:ext>
            </a:extLst>
          </p:cNvPr>
          <p:cNvSpPr/>
          <p:nvPr/>
        </p:nvSpPr>
        <p:spPr>
          <a:xfrm>
            <a:off x="2286000" y="2310140"/>
            <a:ext cx="4572000" cy="523220"/>
          </a:xfrm>
          <a:prstGeom prst="rect">
            <a:avLst/>
          </a:prstGeom>
        </p:spPr>
        <p:txBody>
          <a:bodyPr>
            <a:spAutoFit/>
          </a:bodyPr>
          <a:lstStyle/>
          <a:p>
            <a:r>
              <a:rPr lang="en-US" dirty="0">
                <a:solidFill>
                  <a:srgbClr val="FFFF00"/>
                </a:solidFill>
                <a:latin typeface="arial" panose="020B0604020202020204" pitchFamily="34" charset="0"/>
              </a:rPr>
              <a:t>The player who scores the most runs in the </a:t>
            </a:r>
            <a:r>
              <a:rPr lang="en-US" b="1" dirty="0">
                <a:solidFill>
                  <a:srgbClr val="FFFF00"/>
                </a:solidFill>
                <a:latin typeface="arial" panose="020B0604020202020204" pitchFamily="34" charset="0"/>
              </a:rPr>
              <a:t>IPL</a:t>
            </a:r>
            <a:r>
              <a:rPr lang="en-US" dirty="0">
                <a:solidFill>
                  <a:srgbClr val="FFFF00"/>
                </a:solidFill>
                <a:latin typeface="arial" panose="020B0604020202020204" pitchFamily="34" charset="0"/>
              </a:rPr>
              <a:t> is awarded the </a:t>
            </a:r>
            <a:r>
              <a:rPr lang="en-US" b="1" dirty="0">
                <a:solidFill>
                  <a:srgbClr val="FFFF00"/>
                </a:solidFill>
                <a:latin typeface="arial" panose="020B0604020202020204" pitchFamily="34" charset="0"/>
              </a:rPr>
              <a:t>Orange Cap</a:t>
            </a:r>
            <a:r>
              <a:rPr lang="en-US" dirty="0">
                <a:solidFill>
                  <a:srgbClr val="FFFF00"/>
                </a:solidFill>
                <a:latin typeface="arial" panose="020B0604020202020204" pitchFamily="34" charset="0"/>
              </a:rPr>
              <a:t>.</a:t>
            </a:r>
            <a:endParaRPr lang="en-US" dirty="0">
              <a:solidFill>
                <a:srgbClr val="FFFF00"/>
              </a:solidFill>
            </a:endParaRPr>
          </a:p>
        </p:txBody>
      </p:sp>
      <p:sp>
        <p:nvSpPr>
          <p:cNvPr id="6" name="Rectangle 5">
            <a:extLst>
              <a:ext uri="{FF2B5EF4-FFF2-40B4-BE49-F238E27FC236}">
                <a16:creationId xmlns:a16="http://schemas.microsoft.com/office/drawing/2014/main" id="{CA91E7D8-1379-48EB-8B5F-FBCCF6B1F955}"/>
              </a:ext>
            </a:extLst>
          </p:cNvPr>
          <p:cNvSpPr/>
          <p:nvPr/>
        </p:nvSpPr>
        <p:spPr>
          <a:xfrm>
            <a:off x="2069804" y="735514"/>
            <a:ext cx="2849525" cy="523220"/>
          </a:xfrm>
          <a:prstGeom prst="rect">
            <a:avLst/>
          </a:prstGeom>
        </p:spPr>
        <p:txBody>
          <a:bodyPr wrap="square">
            <a:spAutoFit/>
          </a:bodyPr>
          <a:lstStyle/>
          <a:p>
            <a:r>
              <a:rPr lang="en-US" sz="2800" dirty="0">
                <a:solidFill>
                  <a:srgbClr val="FFC000"/>
                </a:solidFill>
                <a:latin typeface="Montserrat ExtraBold"/>
                <a:sym typeface="Montserrat ExtraBold"/>
              </a:rPr>
              <a:t>ORANGE CAP</a:t>
            </a:r>
            <a:endParaRPr lang="en-US" sz="2800" dirty="0">
              <a:solidFill>
                <a:srgbClr val="FFC000"/>
              </a:solidFill>
            </a:endParaRPr>
          </a:p>
        </p:txBody>
      </p:sp>
      <p:pic>
        <p:nvPicPr>
          <p:cNvPr id="5122" name="Picture 2" descr="IPL Orange Cap Winner 2023 &quot;Shubman Gill&quot;">
            <a:extLst>
              <a:ext uri="{FF2B5EF4-FFF2-40B4-BE49-F238E27FC236}">
                <a16:creationId xmlns:a16="http://schemas.microsoft.com/office/drawing/2014/main" id="{58BD6D82-0E94-4AA9-9DB2-0BBC68E8F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712" y="330508"/>
            <a:ext cx="2886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5027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DE2D5B73-7B51-4F78-A7D7-47DB5876918B}"/>
              </a:ext>
            </a:extLst>
          </p:cNvPr>
          <p:cNvPicPr>
            <a:picLocks noChangeAspect="1"/>
          </p:cNvPicPr>
          <p:nvPr/>
        </p:nvPicPr>
        <p:blipFill>
          <a:blip r:embed="rId3"/>
          <a:stretch>
            <a:fillRect/>
          </a:stretch>
        </p:blipFill>
        <p:spPr>
          <a:xfrm>
            <a:off x="1060242" y="726695"/>
            <a:ext cx="6758231" cy="3735459"/>
          </a:xfrm>
          <a:prstGeom prst="rect">
            <a:avLst/>
          </a:prstGeom>
        </p:spPr>
      </p:pic>
      <p:sp>
        <p:nvSpPr>
          <p:cNvPr id="5" name="TextBox 4">
            <a:extLst>
              <a:ext uri="{FF2B5EF4-FFF2-40B4-BE49-F238E27FC236}">
                <a16:creationId xmlns:a16="http://schemas.microsoft.com/office/drawing/2014/main" id="{87A4832C-DF87-1EFE-49AE-5B50B57B0413}"/>
              </a:ext>
            </a:extLst>
          </p:cNvPr>
          <p:cNvSpPr txBox="1"/>
          <p:nvPr/>
        </p:nvSpPr>
        <p:spPr>
          <a:xfrm>
            <a:off x="446567" y="164030"/>
            <a:ext cx="7464055" cy="461665"/>
          </a:xfrm>
          <a:prstGeom prst="rect">
            <a:avLst/>
          </a:prstGeom>
          <a:noFill/>
        </p:spPr>
        <p:txBody>
          <a:bodyPr wrap="square">
            <a:spAutoFit/>
          </a:bodyPr>
          <a:lstStyle/>
          <a:p>
            <a:pPr lvl="0" algn="ctr"/>
            <a:r>
              <a:rPr lang="en-US" sz="2400" dirty="0">
                <a:solidFill>
                  <a:srgbClr val="FFC000"/>
                </a:solidFill>
                <a:latin typeface="Montserrat ExtraBold"/>
                <a:ea typeface="Montserrat ExtraBold"/>
                <a:cs typeface="Montserrat ExtraBold"/>
                <a:sym typeface="Montserrat ExtraBold"/>
              </a:rPr>
              <a:t>Donut Chart of Orange Cap Winners</a:t>
            </a:r>
          </a:p>
        </p:txBody>
      </p:sp>
    </p:spTree>
    <p:extLst>
      <p:ext uri="{BB962C8B-B14F-4D97-AF65-F5344CB8AC3E}">
        <p14:creationId xmlns:p14="http://schemas.microsoft.com/office/powerpoint/2010/main" val="2838644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1142289" y="1513175"/>
            <a:ext cx="7704000" cy="1233600"/>
          </a:xfrm>
          <a:prstGeom prst="rect">
            <a:avLst/>
          </a:prstGeom>
          <a:noFill/>
          <a:ln>
            <a:noFill/>
          </a:ln>
        </p:spPr>
        <p:txBody>
          <a:bodyPr spcFirstLastPara="1" wrap="square" lIns="91425" tIns="91425" rIns="91425" bIns="91425" anchor="ctr" anchorCtr="0">
            <a:noAutofit/>
          </a:bodyPr>
          <a:lstStyle/>
          <a:p>
            <a:r>
              <a:rPr lang="en-US" sz="6000" dirty="0">
                <a:solidFill>
                  <a:srgbClr val="FFC000"/>
                </a:solidFill>
                <a:latin typeface="Montserrat ExtraBold"/>
                <a:sym typeface="Montserrat ExtraBold"/>
              </a:rPr>
              <a:t>Some Famous Innings Analysis</a:t>
            </a:r>
            <a:endParaRPr lang="en-US" sz="6000" dirty="0">
              <a:solidFill>
                <a:srgbClr val="FFC000"/>
              </a:solidFill>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31041593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616688" y="161954"/>
            <a:ext cx="7704000" cy="1233600"/>
          </a:xfrm>
          <a:prstGeom prst="rect">
            <a:avLst/>
          </a:prstGeom>
          <a:noFill/>
          <a:ln>
            <a:noFill/>
          </a:ln>
        </p:spPr>
        <p:txBody>
          <a:bodyPr spcFirstLastPara="1" wrap="square" lIns="91425" tIns="91425" rIns="91425" bIns="91425" anchor="ctr" anchorCtr="0">
            <a:noAutofit/>
          </a:bodyPr>
          <a:lstStyle/>
          <a:p>
            <a:r>
              <a:rPr lang="en-US" sz="6000" dirty="0">
                <a:solidFill>
                  <a:srgbClr val="FFC000"/>
                </a:solidFill>
                <a:latin typeface="Montserrat ExtraBold"/>
                <a:sym typeface="Montserrat ExtraBold"/>
              </a:rPr>
              <a:t>Rohit Sharma </a:t>
            </a:r>
            <a:r>
              <a:rPr lang="en-US" sz="6000" dirty="0">
                <a:solidFill>
                  <a:srgbClr val="00B0F0"/>
                </a:solidFill>
                <a:latin typeface="Montserrat ExtraBold"/>
                <a:sym typeface="Montserrat ExtraBold"/>
              </a:rPr>
              <a:t>264</a:t>
            </a:r>
            <a:endParaRPr lang="en-US" sz="6000" dirty="0">
              <a:solidFill>
                <a:srgbClr val="00B0F0"/>
              </a:solidFill>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7170" name="Picture 2" descr="What does Rohit's 264 and Dhoom 3 have in common? – The Common Man Speaks">
            <a:extLst>
              <a:ext uri="{FF2B5EF4-FFF2-40B4-BE49-F238E27FC236}">
                <a16:creationId xmlns:a16="http://schemas.microsoft.com/office/drawing/2014/main" id="{0260289A-631A-4F2B-ABFA-FFB001691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912" y="1815399"/>
            <a:ext cx="181927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atch: This Day That Year, Rohit Sharma smashes WORLD RECORD for highest  ODI score with 264 against Sri Lanka | Cricket News | Zee News">
            <a:extLst>
              <a:ext uri="{FF2B5EF4-FFF2-40B4-BE49-F238E27FC236}">
                <a16:creationId xmlns:a16="http://schemas.microsoft.com/office/drawing/2014/main" id="{B911F0D2-3122-4026-90ED-E5D4E58CD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688" y="2209309"/>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7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71A9CC42-5D77-491D-A935-2D70FD81D505}"/>
              </a:ext>
            </a:extLst>
          </p:cNvPr>
          <p:cNvPicPr>
            <a:picLocks noChangeAspect="1"/>
          </p:cNvPicPr>
          <p:nvPr/>
        </p:nvPicPr>
        <p:blipFill>
          <a:blip r:embed="rId3"/>
          <a:stretch>
            <a:fillRect/>
          </a:stretch>
        </p:blipFill>
        <p:spPr>
          <a:xfrm>
            <a:off x="723013" y="704522"/>
            <a:ext cx="7804299" cy="3601293"/>
          </a:xfrm>
          <a:prstGeom prst="rect">
            <a:avLst/>
          </a:prstGeom>
        </p:spPr>
      </p:pic>
      <p:sp>
        <p:nvSpPr>
          <p:cNvPr id="4" name="Rectangle 3">
            <a:extLst>
              <a:ext uri="{FF2B5EF4-FFF2-40B4-BE49-F238E27FC236}">
                <a16:creationId xmlns:a16="http://schemas.microsoft.com/office/drawing/2014/main" id="{86FC4D7B-A619-4DD9-8C88-02D28F85523A}"/>
              </a:ext>
            </a:extLst>
          </p:cNvPr>
          <p:cNvSpPr/>
          <p:nvPr/>
        </p:nvSpPr>
        <p:spPr>
          <a:xfrm>
            <a:off x="3088945" y="206792"/>
            <a:ext cx="3467616" cy="307777"/>
          </a:xfrm>
          <a:prstGeom prst="rect">
            <a:avLst/>
          </a:prstGeom>
        </p:spPr>
        <p:txBody>
          <a:bodyPr wrap="none">
            <a:spAutoFit/>
          </a:bodyPr>
          <a:lstStyle/>
          <a:p>
            <a:r>
              <a:rPr lang="en-US" dirty="0">
                <a:solidFill>
                  <a:srgbClr val="00B0F0"/>
                </a:solidFill>
                <a:latin typeface="Montserrat ExtraBold"/>
                <a:sym typeface="Montserrat ExtraBold"/>
              </a:rPr>
              <a:t>Pie chart of Rohit Sharma’s Inning</a:t>
            </a:r>
            <a:endParaRPr lang="en-US" dirty="0"/>
          </a:p>
        </p:txBody>
      </p:sp>
    </p:spTree>
    <p:extLst>
      <p:ext uri="{BB962C8B-B14F-4D97-AF65-F5344CB8AC3E}">
        <p14:creationId xmlns:p14="http://schemas.microsoft.com/office/powerpoint/2010/main" val="2686169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570084" y="2631967"/>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40F39953-3B6A-476E-928D-271CB92CE1FA}"/>
              </a:ext>
            </a:extLst>
          </p:cNvPr>
          <p:cNvSpPr/>
          <p:nvPr/>
        </p:nvSpPr>
        <p:spPr>
          <a:xfrm>
            <a:off x="1483390" y="570047"/>
            <a:ext cx="6070893" cy="707886"/>
          </a:xfrm>
          <a:prstGeom prst="rect">
            <a:avLst/>
          </a:prstGeom>
        </p:spPr>
        <p:txBody>
          <a:bodyPr wrap="none">
            <a:spAutoFit/>
          </a:bodyPr>
          <a:lstStyle/>
          <a:p>
            <a:r>
              <a:rPr lang="en-US" sz="4000" dirty="0">
                <a:solidFill>
                  <a:srgbClr val="FFC000"/>
                </a:solidFill>
                <a:latin typeface="Montserrat ExtraBold"/>
                <a:sym typeface="Montserrat ExtraBold"/>
              </a:rPr>
              <a:t>Harmanpreet Kaur 171</a:t>
            </a:r>
            <a:endParaRPr lang="en-US" sz="4000" dirty="0">
              <a:solidFill>
                <a:srgbClr val="00B0F0"/>
              </a:solidFill>
            </a:endParaRPr>
          </a:p>
        </p:txBody>
      </p:sp>
      <p:pic>
        <p:nvPicPr>
          <p:cNvPr id="8194" name="Picture 2" descr="AUS-W vs IND-W, ICC WWC 2017, 2nd Semi-Final at Derby, July 20, 2017 - Full  Scorecard">
            <a:extLst>
              <a:ext uri="{FF2B5EF4-FFF2-40B4-BE49-F238E27FC236}">
                <a16:creationId xmlns:a16="http://schemas.microsoft.com/office/drawing/2014/main" id="{EAB30CF9-B007-4CE6-9EC0-91379441E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533" y="177165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WC 2017: Harmanpreet Kaur's destructive 171* v Australia | Harmanpreet Kaur,  Cricket World Cup, single-elimination tournament, innings | One of the  greatest innings in World Cup history 🙌 On this day in">
            <a:extLst>
              <a:ext uri="{FF2B5EF4-FFF2-40B4-BE49-F238E27FC236}">
                <a16:creationId xmlns:a16="http://schemas.microsoft.com/office/drawing/2014/main" id="{CB76D67F-69D3-432D-A483-11799D9C4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7298" y="1499813"/>
            <a:ext cx="191452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7055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ABBC3847-24A0-408E-AD8B-C31734C139B3}"/>
              </a:ext>
            </a:extLst>
          </p:cNvPr>
          <p:cNvPicPr>
            <a:picLocks noChangeAspect="1"/>
          </p:cNvPicPr>
          <p:nvPr/>
        </p:nvPicPr>
        <p:blipFill>
          <a:blip r:embed="rId3"/>
          <a:stretch>
            <a:fillRect/>
          </a:stretch>
        </p:blipFill>
        <p:spPr>
          <a:xfrm>
            <a:off x="236930" y="700402"/>
            <a:ext cx="8527312" cy="4334717"/>
          </a:xfrm>
          <a:prstGeom prst="rect">
            <a:avLst/>
          </a:prstGeom>
        </p:spPr>
      </p:pic>
      <p:sp>
        <p:nvSpPr>
          <p:cNvPr id="5" name="TextBox 4">
            <a:extLst>
              <a:ext uri="{FF2B5EF4-FFF2-40B4-BE49-F238E27FC236}">
                <a16:creationId xmlns:a16="http://schemas.microsoft.com/office/drawing/2014/main" id="{F460524B-E1E8-8532-E597-DDEE3EC20AD7}"/>
              </a:ext>
            </a:extLst>
          </p:cNvPr>
          <p:cNvSpPr txBox="1"/>
          <p:nvPr/>
        </p:nvSpPr>
        <p:spPr>
          <a:xfrm>
            <a:off x="460744" y="120493"/>
            <a:ext cx="5634991" cy="400110"/>
          </a:xfrm>
          <a:prstGeom prst="rect">
            <a:avLst/>
          </a:prstGeom>
          <a:noFill/>
        </p:spPr>
        <p:txBody>
          <a:bodyPr wrap="square">
            <a:spAutoFit/>
          </a:bodyPr>
          <a:lstStyle/>
          <a:p>
            <a:r>
              <a:rPr lang="en-US" sz="2000" dirty="0">
                <a:solidFill>
                  <a:srgbClr val="00B0F0"/>
                </a:solidFill>
                <a:latin typeface="Montserrat ExtraBold"/>
                <a:sym typeface="Montserrat ExtraBold"/>
              </a:rPr>
              <a:t>Pie chart of Harmanpreet’s Inning</a:t>
            </a:r>
            <a:endParaRPr lang="en-US" sz="2000" dirty="0"/>
          </a:p>
        </p:txBody>
      </p:sp>
    </p:spTree>
    <p:extLst>
      <p:ext uri="{BB962C8B-B14F-4D97-AF65-F5344CB8AC3E}">
        <p14:creationId xmlns:p14="http://schemas.microsoft.com/office/powerpoint/2010/main" val="39520550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08091459-6F89-498C-AD6E-4137A644395F}"/>
              </a:ext>
            </a:extLst>
          </p:cNvPr>
          <p:cNvPicPr>
            <a:picLocks noChangeAspect="1"/>
          </p:cNvPicPr>
          <p:nvPr/>
        </p:nvPicPr>
        <p:blipFill>
          <a:blip r:embed="rId3"/>
          <a:stretch>
            <a:fillRect/>
          </a:stretch>
        </p:blipFill>
        <p:spPr>
          <a:xfrm>
            <a:off x="331117" y="646956"/>
            <a:ext cx="8433125" cy="3849588"/>
          </a:xfrm>
          <a:prstGeom prst="rect">
            <a:avLst/>
          </a:prstGeom>
        </p:spPr>
      </p:pic>
      <p:sp>
        <p:nvSpPr>
          <p:cNvPr id="5" name="TextBox 4">
            <a:extLst>
              <a:ext uri="{FF2B5EF4-FFF2-40B4-BE49-F238E27FC236}">
                <a16:creationId xmlns:a16="http://schemas.microsoft.com/office/drawing/2014/main" id="{878BFC11-258E-4FDA-9C22-AE58560B54AA}"/>
              </a:ext>
            </a:extLst>
          </p:cNvPr>
          <p:cNvSpPr txBox="1"/>
          <p:nvPr/>
        </p:nvSpPr>
        <p:spPr>
          <a:xfrm>
            <a:off x="1233377" y="87048"/>
            <a:ext cx="6850381" cy="307777"/>
          </a:xfrm>
          <a:prstGeom prst="rect">
            <a:avLst/>
          </a:prstGeom>
          <a:noFill/>
        </p:spPr>
        <p:txBody>
          <a:bodyPr wrap="square">
            <a:spAutoFit/>
          </a:bodyPr>
          <a:lstStyle/>
          <a:p>
            <a:r>
              <a:rPr lang="en-US" dirty="0">
                <a:solidFill>
                  <a:srgbClr val="00B0F0"/>
                </a:solidFill>
                <a:latin typeface="Montserrat ExtraBold"/>
                <a:sym typeface="Montserrat ExtraBold"/>
              </a:rPr>
              <a:t>Each Ball Analysis of Harmanpreet’s Inning using Pie Chart</a:t>
            </a:r>
            <a:endParaRPr lang="en-US" dirty="0"/>
          </a:p>
        </p:txBody>
      </p:sp>
    </p:spTree>
    <p:extLst>
      <p:ext uri="{BB962C8B-B14F-4D97-AF65-F5344CB8AC3E}">
        <p14:creationId xmlns:p14="http://schemas.microsoft.com/office/powerpoint/2010/main" val="28670742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731</TotalTime>
  <Words>1873</Words>
  <Application>Microsoft Office PowerPoint</Application>
  <PresentationFormat>On-screen Show (16:9)</PresentationFormat>
  <Paragraphs>244</Paragraphs>
  <Slides>104</Slides>
  <Notes>104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104</vt:i4>
      </vt:variant>
    </vt:vector>
  </HeadingPairs>
  <TitlesOfParts>
    <vt:vector size="115" baseType="lpstr">
      <vt:lpstr>Algerian</vt:lpstr>
      <vt:lpstr>Arial Black</vt:lpstr>
      <vt:lpstr>Arial</vt:lpstr>
      <vt:lpstr>Oxygen</vt:lpstr>
      <vt:lpstr>Montserrat ExtraBold</vt:lpstr>
      <vt:lpstr>Arial</vt:lpstr>
      <vt:lpstr>Barlow</vt:lpstr>
      <vt:lpstr>Arial Rounded MT Bold</vt:lpstr>
      <vt:lpstr>Calibri</vt:lpstr>
      <vt:lpstr>Wingdings</vt:lpstr>
      <vt:lpstr>Simple Light</vt:lpstr>
      <vt:lpstr>Data Handling and Visualization Project</vt:lpstr>
      <vt:lpstr>CRICKET:  </vt:lpstr>
      <vt:lpstr>PowerPoint Presentation</vt:lpstr>
      <vt:lpstr>Cricket is immensely popular with dedicated fans worldwide.  Fans enthusiastically support both local and national teams.  The sport's popularity continues to grow steadily.  Major tournaments like The Ashes, IPL League, and ICC Cricket World Cup draw enormous attention and excitement. </vt:lpstr>
      <vt:lpstr>    Cricket is played between two teams of eleven players.  The game takes place on a field with a 22-yard pitch at the  center .  Each end of the pitch has a wicket, consisting of two bails on three stumps.  The batting team scores runs by hitting the ball and running between the wickets.  The bowling and fielding team aims to prevent runs and dismiss batters.  Batters can be declared "out" in various ways, such as getting bowled or caught. </vt:lpstr>
      <vt:lpstr>Dismissal methods include being bowled (ball hitting stumps), caught, or run out.  Innings end after ten dismissals; teams swap roles - batting to fielding.  Each over consists of six balls bowled by the same bowler.  Game overseen by two on-field umpires; supported by a third umpire and match referee in internationals.  </vt:lpstr>
      <vt:lpstr>Cricket formats vary from Twenty20 (T20) with 20 overs per team, lasting 3-4 hours, to Test matches played over five days.  Each "over" consists of 6 opportunities for the batting team to score.  Traditional attire includes all-white kit, but limited overs cricket allows club or team-coloured uniforms.     </vt:lpstr>
      <vt:lpstr>PowerPoint Presentation</vt:lpstr>
      <vt:lpstr>Batsmen score runs by running to each other's end of the pitch, earning one run per completed run.  They can also score runs by hitting boundaries: a ball past the boundary after hitting the ground earns 4 runs, and on the full earns 6 runs.   .   </vt:lpstr>
      <vt:lpstr>"No Ball" can be declared for various reasons: wrong bowling place, dangerous delivery (especially aimed at batsman's body), bouncing more than twice, rolling before reaching batsman, or illegal fielding positions.    </vt:lpstr>
      <vt:lpstr>"Wide Ball" is declared if batsman can't reasonably score; if over head height, it's a no ball.   "Bye" scores runs without bat contact.  "Leg Bye" scores runs by hitting batsman but not bat, provided batsman attempted a shot; no runs if avoiding ball.  </vt:lpstr>
      <vt:lpstr>PowerPoint Presentation</vt:lpstr>
      <vt:lpstr>Cricket is part of the "club ball" games, like baseball, golf, hockey, tennis, squash, badminton, and table tennis.  Cricket is unique due to the presence of a solid target structure called the wicket.  Players aim the ball at the wicket and defend it, distinguishing it from other club ball games.  Historically, cricket's origins are linked to herding practices involving wicket gates.  The cricket historian Harry Altham categorized club ball games into three groups: hockey, golf, and cricket, based on their target structures and gameplay.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Handling and Visualization for Cricket</dc:title>
  <dc:creator>Harsh Kumar Vimal</dc:creator>
  <cp:lastModifiedBy>Ayush Pandey</cp:lastModifiedBy>
  <cp:revision>56</cp:revision>
  <dcterms:modified xsi:type="dcterms:W3CDTF">2024-03-27T05:14:19Z</dcterms:modified>
</cp:coreProperties>
</file>